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10"/>
  </p:notesMasterIdLst>
  <p:handoutMasterIdLst>
    <p:handoutMasterId r:id="rId11"/>
  </p:handoutMasterIdLst>
  <p:sldIdLst>
    <p:sldId id="359" r:id="rId3"/>
    <p:sldId id="351" r:id="rId4"/>
    <p:sldId id="353" r:id="rId5"/>
    <p:sldId id="360" r:id="rId6"/>
    <p:sldId id="361" r:id="rId7"/>
    <p:sldId id="350" r:id="rId8"/>
    <p:sldId id="357" r:id="rId9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汇报内容" id="{2F9F1A71-B6DA-498D-BF34-FDADE9DFC3F3}">
          <p14:sldIdLst>
            <p14:sldId id="359"/>
            <p14:sldId id="351"/>
            <p14:sldId id="353"/>
            <p14:sldId id="360"/>
            <p14:sldId id="361"/>
            <p14:sldId id="350"/>
            <p14:sldId id="3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686" userDrawn="1">
          <p15:clr>
            <a:srgbClr val="A4A3A4"/>
          </p15:clr>
        </p15:guide>
        <p15:guide id="2" pos="3341" userDrawn="1">
          <p15:clr>
            <a:srgbClr val="A4A3A4"/>
          </p15:clr>
        </p15:guide>
        <p15:guide id="3" orient="horz" pos="3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3F88"/>
    <a:srgbClr val="F6B72C"/>
    <a:srgbClr val="F9C099"/>
    <a:srgbClr val="F17116"/>
    <a:srgbClr val="FFDE75"/>
    <a:srgbClr val="000000"/>
    <a:srgbClr val="B01F24"/>
    <a:srgbClr val="979797"/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57" autoAdjust="0"/>
    <p:restoredTop sz="81365" autoAdjust="0"/>
  </p:normalViewPr>
  <p:slideViewPr>
    <p:cSldViewPr snapToGrid="0" showGuides="1">
      <p:cViewPr varScale="1">
        <p:scale>
          <a:sx n="86" d="100"/>
          <a:sy n="86" d="100"/>
        </p:scale>
        <p:origin x="810" y="84"/>
      </p:cViewPr>
      <p:guideLst>
        <p:guide orient="horz" pos="686"/>
        <p:guide pos="3341"/>
        <p:guide orient="horz" pos="3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182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75DDE-432B-40AD-BE9E-FA049E10C62E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5043C7-7D10-4A62-95D6-8659B3D82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8BEAD-3BFB-4E74-94BA-8E573EEB3C07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538A16-44D0-4638-ACD6-43A88F095A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封面；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、这里是三段式文字页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、这里是另一种文字页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、这里是另一种文字页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432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、这里是另一种文字页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290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、这里是二段式文字页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任意多边形: 形状 4"/>
          <p:cNvSpPr/>
          <p:nvPr userDrawn="1"/>
        </p:nvSpPr>
        <p:spPr>
          <a:xfrm>
            <a:off x="0" y="2820188"/>
            <a:ext cx="12192000" cy="4037813"/>
          </a:xfrm>
          <a:custGeom>
            <a:avLst/>
            <a:gdLst>
              <a:gd name="connsiteX0" fmla="*/ 0 w 12192000"/>
              <a:gd name="connsiteY0" fmla="*/ 0 h 4037813"/>
              <a:gd name="connsiteX1" fmla="*/ 106773 w 12192000"/>
              <a:gd name="connsiteY1" fmla="*/ 36445 h 4037813"/>
              <a:gd name="connsiteX2" fmla="*/ 6096001 w 12192000"/>
              <a:gd name="connsiteY2" fmla="*/ 883678 h 4037813"/>
              <a:gd name="connsiteX3" fmla="*/ 12085229 w 12192000"/>
              <a:gd name="connsiteY3" fmla="*/ 36445 h 4037813"/>
              <a:gd name="connsiteX4" fmla="*/ 12192000 w 12192000"/>
              <a:gd name="connsiteY4" fmla="*/ 1 h 4037813"/>
              <a:gd name="connsiteX5" fmla="*/ 12192000 w 12192000"/>
              <a:gd name="connsiteY5" fmla="*/ 4037813 h 4037813"/>
              <a:gd name="connsiteX6" fmla="*/ 0 w 12192000"/>
              <a:gd name="connsiteY6" fmla="*/ 4037813 h 40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37813">
                <a:moveTo>
                  <a:pt x="0" y="0"/>
                </a:moveTo>
                <a:lnTo>
                  <a:pt x="106773" y="36445"/>
                </a:lnTo>
                <a:cubicBezTo>
                  <a:pt x="1734353" y="565729"/>
                  <a:pt x="3820949" y="883678"/>
                  <a:pt x="6096001" y="883678"/>
                </a:cubicBezTo>
                <a:cubicBezTo>
                  <a:pt x="8371054" y="883678"/>
                  <a:pt x="10457649" y="565729"/>
                  <a:pt x="12085229" y="36445"/>
                </a:cubicBezTo>
                <a:lnTo>
                  <a:pt x="12192000" y="1"/>
                </a:lnTo>
                <a:lnTo>
                  <a:pt x="12192000" y="4037813"/>
                </a:lnTo>
                <a:lnTo>
                  <a:pt x="0" y="4037813"/>
                </a:lnTo>
                <a:close/>
              </a:path>
            </a:pathLst>
          </a:cu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6" name="Group 74"/>
          <p:cNvGrpSpPr>
            <a:grpSpLocks noChangeAspect="1"/>
          </p:cNvGrpSpPr>
          <p:nvPr userDrawn="1"/>
        </p:nvGrpSpPr>
        <p:grpSpPr bwMode="auto">
          <a:xfrm>
            <a:off x="5159308" y="4066426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74" name="矩形 73"/>
          <p:cNvSpPr/>
          <p:nvPr userDrawn="1"/>
        </p:nvSpPr>
        <p:spPr>
          <a:xfrm>
            <a:off x="2472519" y="5599273"/>
            <a:ext cx="7246963" cy="26000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Aft>
                <a:spcPts val="100"/>
              </a:spcAft>
              <a:buClrTx/>
              <a:buSzTx/>
              <a:buFontTx/>
              <a:buNone/>
              <a:defRPr/>
            </a:pPr>
            <a:r>
              <a:rPr lang="en-US" altLang="zh-CN" sz="1000" b="1" kern="1200" dirty="0">
                <a:solidFill>
                  <a:schemeClr val="bg1">
                    <a:lumMod val="9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REPORT TEMPLE FOR ZHEJIANG UNIVERSITY</a:t>
            </a:r>
          </a:p>
        </p:txBody>
      </p:sp>
      <p:sp>
        <p:nvSpPr>
          <p:cNvPr id="78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4785148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5" name="文本占位符 63"/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968126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03382" y="6232973"/>
            <a:ext cx="2743200" cy="341761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3" name="Group 74"/>
          <p:cNvGrpSpPr>
            <a:grpSpLocks noChangeAspect="1"/>
          </p:cNvGrpSpPr>
          <p:nvPr userDrawn="1"/>
        </p:nvGrpSpPr>
        <p:grpSpPr bwMode="auto">
          <a:xfrm>
            <a:off x="9873198" y="224064"/>
            <a:ext cx="1873384" cy="521122"/>
            <a:chOff x="954" y="660"/>
            <a:chExt cx="1269" cy="353"/>
          </a:xfrm>
          <a:solidFill>
            <a:schemeClr val="tx2"/>
          </a:solidFill>
        </p:grpSpPr>
        <p:sp>
          <p:nvSpPr>
            <p:cNvPr id="5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8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74" name="组合 73"/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5" name="Freeform 6"/>
            <p:cNvSpPr/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"/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8"/>
            <p:cNvSpPr/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9"/>
            <p:cNvSpPr/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"/>
            <p:cNvSpPr/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1"/>
            <p:cNvSpPr/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1" name="标题 1"/>
          <p:cNvSpPr>
            <a:spLocks noGrp="1"/>
          </p:cNvSpPr>
          <p:nvPr>
            <p:ph type="title"/>
          </p:nvPr>
        </p:nvSpPr>
        <p:spPr>
          <a:xfrm>
            <a:off x="1768024" y="209027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32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cxnSp>
        <p:nvCxnSpPr>
          <p:cNvPr id="84" name="直接连接符 83" hidden="1"/>
          <p:cNvCxnSpPr/>
          <p:nvPr userDrawn="1"/>
        </p:nvCxnSpPr>
        <p:spPr>
          <a:xfrm rot="5400000">
            <a:off x="702289" y="507839"/>
            <a:ext cx="40445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 hidden="1"/>
          <p:cNvSpPr/>
          <p:nvPr userDrawn="1"/>
        </p:nvSpPr>
        <p:spPr>
          <a:xfrm>
            <a:off x="869887" y="-2227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占位符 87"/>
          <p:cNvSpPr>
            <a:spLocks noGrp="1"/>
          </p:cNvSpPr>
          <p:nvPr>
            <p:ph type="body" sz="quarter" idx="13"/>
          </p:nvPr>
        </p:nvSpPr>
        <p:spPr>
          <a:xfrm>
            <a:off x="3588785" y="827088"/>
            <a:ext cx="5014430" cy="601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2"/>
                </a:solidFill>
                <a:latin typeface="方正准雅宋简体" panose="02000000000000000000" pitchFamily="2" charset="-122"/>
                <a:ea typeface="方正准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/>
          <p:cNvSpPr txBox="1"/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/>
          <p:cNvSpPr txBox="1"/>
          <p:nvPr userDrawn="1"/>
        </p:nvSpPr>
        <p:spPr>
          <a:xfrm>
            <a:off x="1515340" y="3841753"/>
            <a:ext cx="3225354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4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This Paper is On the Guidance and Mentor XXX support</a:t>
            </a:r>
            <a:endParaRPr lang="zh-CN" altLang="zh-CN" sz="14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/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/>
          <p:cNvGrpSpPr>
            <a:grpSpLocks noChangeAspect="1"/>
          </p:cNvGrpSpPr>
          <p:nvPr userDrawn="1"/>
        </p:nvGrpSpPr>
        <p:grpSpPr bwMode="auto">
          <a:xfrm>
            <a:off x="1511922" y="1044653"/>
            <a:ext cx="2014537" cy="560387"/>
            <a:chOff x="954" y="660"/>
            <a:chExt cx="1269" cy="353"/>
          </a:xfrm>
        </p:grpSpPr>
        <p:sp>
          <p:nvSpPr>
            <p:cNvPr id="89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 userDrawn="1"/>
        </p:nvSpPr>
        <p:spPr>
          <a:xfrm>
            <a:off x="1511922" y="2249299"/>
            <a:ext cx="3228772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77500" lnSpcReduction="200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5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rPr>
              <a:t>感谢老师们的</a:t>
            </a:r>
          </a:p>
        </p:txBody>
      </p:sp>
      <p:sp>
        <p:nvSpPr>
          <p:cNvPr id="156" name="文本框 155"/>
          <p:cNvSpPr txBox="1"/>
          <p:nvPr userDrawn="1"/>
        </p:nvSpPr>
        <p:spPr>
          <a:xfrm>
            <a:off x="1511922" y="2954420"/>
            <a:ext cx="2489551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600" b="1" kern="1200" dirty="0">
                <a:solidFill>
                  <a:srgbClr val="04428A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n-cs"/>
              </a:rPr>
              <a:t>悉心指导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3076522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64" name="文本占位符 63"/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207653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/>
          <p:cNvSpPr txBox="1"/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/>
          <p:cNvSpPr txBox="1"/>
          <p:nvPr userDrawn="1"/>
        </p:nvSpPr>
        <p:spPr>
          <a:xfrm>
            <a:off x="1515340" y="3841753"/>
            <a:ext cx="3231227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Thesis Defense PPT Temple</a:t>
            </a:r>
            <a:endParaRPr lang="zh-CN" altLang="zh-CN" sz="12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/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/>
          <p:cNvGrpSpPr>
            <a:grpSpLocks noChangeAspect="1"/>
          </p:cNvGrpSpPr>
          <p:nvPr userDrawn="1"/>
        </p:nvGrpSpPr>
        <p:grpSpPr bwMode="auto">
          <a:xfrm>
            <a:off x="1514476" y="1047750"/>
            <a:ext cx="2014537" cy="560387"/>
            <a:chOff x="954" y="660"/>
            <a:chExt cx="1269" cy="353"/>
          </a:xfrm>
        </p:grpSpPr>
        <p:sp>
          <p:nvSpPr>
            <p:cNvPr id="89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7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1514476" y="2442615"/>
            <a:ext cx="7754400" cy="721821"/>
          </a:xfrm>
          <a:prstGeom prst="rect">
            <a:avLst/>
          </a:prstGeom>
        </p:spPr>
        <p:txBody>
          <a:bodyPr lIns="0" rIns="0" anchor="ctr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8" name="文本占位符 77"/>
          <p:cNvSpPr>
            <a:spLocks noGrp="1"/>
          </p:cNvSpPr>
          <p:nvPr>
            <p:ph type="body" sz="quarter" idx="15" hasCustomPrompt="1"/>
          </p:nvPr>
        </p:nvSpPr>
        <p:spPr>
          <a:xfrm>
            <a:off x="1514476" y="3343161"/>
            <a:ext cx="3231228" cy="485081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单击编辑答辩副标题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74"/>
          <p:cNvGrpSpPr>
            <a:grpSpLocks noChangeAspect="1"/>
          </p:cNvGrpSpPr>
          <p:nvPr userDrawn="1"/>
        </p:nvGrpSpPr>
        <p:grpSpPr bwMode="auto">
          <a:xfrm>
            <a:off x="1514476" y="1047750"/>
            <a:ext cx="2014537" cy="560387"/>
            <a:chOff x="954" y="660"/>
            <a:chExt cx="1269" cy="353"/>
          </a:xfrm>
        </p:grpSpPr>
        <p:sp>
          <p:nvSpPr>
            <p:cNvPr id="89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7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1514476" y="2442615"/>
            <a:ext cx="7754400" cy="721821"/>
          </a:xfrm>
          <a:prstGeom prst="rect">
            <a:avLst/>
          </a:prstGeom>
        </p:spPr>
        <p:txBody>
          <a:bodyPr lIns="0" rIns="0" anchor="ctr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8" name="文本占位符 77"/>
          <p:cNvSpPr>
            <a:spLocks noGrp="1"/>
          </p:cNvSpPr>
          <p:nvPr>
            <p:ph type="body" sz="quarter" idx="15" hasCustomPrompt="1"/>
          </p:nvPr>
        </p:nvSpPr>
        <p:spPr>
          <a:xfrm>
            <a:off x="1514476" y="3343161"/>
            <a:ext cx="3231228" cy="485081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单击编辑答辩副标题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821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137021" y="6494335"/>
            <a:ext cx="2743200" cy="341761"/>
          </a:xfrm>
          <a:prstGeom prst="rect">
            <a:avLst/>
          </a:prstGeom>
        </p:spPr>
        <p:txBody>
          <a:bodyPr/>
          <a:lstStyle>
            <a:lvl1pPr algn="r">
              <a:defRPr sz="1100" b="1" i="0">
                <a:solidFill>
                  <a:schemeClr val="accent1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6" name="Group 74"/>
          <p:cNvGrpSpPr>
            <a:grpSpLocks noChangeAspect="1"/>
          </p:cNvGrpSpPr>
          <p:nvPr userDrawn="1"/>
        </p:nvGrpSpPr>
        <p:grpSpPr bwMode="auto">
          <a:xfrm>
            <a:off x="9961824" y="317195"/>
            <a:ext cx="1557337" cy="433207"/>
            <a:chOff x="954" y="660"/>
            <a:chExt cx="1269" cy="353"/>
          </a:xfrm>
        </p:grpSpPr>
        <p:sp>
          <p:nvSpPr>
            <p:cNvPr id="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76" name="直接连接符 75"/>
          <p:cNvCxnSpPr/>
          <p:nvPr userDrawn="1"/>
        </p:nvCxnSpPr>
        <p:spPr>
          <a:xfrm>
            <a:off x="719833" y="803088"/>
            <a:ext cx="10790378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/>
          <p:cNvSpPr/>
          <p:nvPr userDrawn="1"/>
        </p:nvSpPr>
        <p:spPr>
          <a:xfrm>
            <a:off x="304647" y="-519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353" y="6468880"/>
            <a:ext cx="1865182" cy="3926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43640" y="251055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137021" y="6494335"/>
            <a:ext cx="2743200" cy="341761"/>
          </a:xfrm>
          <a:prstGeom prst="rect">
            <a:avLst/>
          </a:prstGeom>
        </p:spPr>
        <p:txBody>
          <a:bodyPr/>
          <a:lstStyle>
            <a:lvl1pPr algn="r">
              <a:defRPr sz="1100" b="1" i="0">
                <a:solidFill>
                  <a:schemeClr val="accent1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6" name="Group 74"/>
          <p:cNvGrpSpPr>
            <a:grpSpLocks noChangeAspect="1"/>
          </p:cNvGrpSpPr>
          <p:nvPr userDrawn="1"/>
        </p:nvGrpSpPr>
        <p:grpSpPr bwMode="auto">
          <a:xfrm>
            <a:off x="9961824" y="317195"/>
            <a:ext cx="1557337" cy="433207"/>
            <a:chOff x="954" y="660"/>
            <a:chExt cx="1269" cy="353"/>
          </a:xfrm>
        </p:grpSpPr>
        <p:sp>
          <p:nvSpPr>
            <p:cNvPr id="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76" name="直接连接符 75"/>
          <p:cNvCxnSpPr/>
          <p:nvPr userDrawn="1"/>
        </p:nvCxnSpPr>
        <p:spPr>
          <a:xfrm>
            <a:off x="719833" y="803088"/>
            <a:ext cx="10790378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8" name="Freeform 6"/>
            <p:cNvSpPr/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"/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8"/>
            <p:cNvSpPr/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9"/>
            <p:cNvSpPr/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"/>
            <p:cNvSpPr/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1"/>
            <p:cNvSpPr/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920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03382" y="6232973"/>
            <a:ext cx="2743200" cy="341761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3" name="Group 74"/>
          <p:cNvGrpSpPr>
            <a:grpSpLocks noChangeAspect="1"/>
          </p:cNvGrpSpPr>
          <p:nvPr userDrawn="1"/>
        </p:nvGrpSpPr>
        <p:grpSpPr bwMode="auto">
          <a:xfrm>
            <a:off x="9873198" y="224064"/>
            <a:ext cx="1873384" cy="521122"/>
            <a:chOff x="954" y="660"/>
            <a:chExt cx="1269" cy="353"/>
          </a:xfrm>
          <a:solidFill>
            <a:schemeClr val="tx2"/>
          </a:solidFill>
        </p:grpSpPr>
        <p:sp>
          <p:nvSpPr>
            <p:cNvPr id="5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8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</p:grpSp>
      <p:sp>
        <p:nvSpPr>
          <p:cNvPr id="72" name="文本框 71"/>
          <p:cNvSpPr txBox="1"/>
          <p:nvPr userDrawn="1"/>
        </p:nvSpPr>
        <p:spPr>
          <a:xfrm>
            <a:off x="445418" y="1954926"/>
            <a:ext cx="246221" cy="2948147"/>
          </a:xfrm>
          <a:prstGeom prst="rect">
            <a:avLst/>
          </a:prstGeom>
          <a:noFill/>
        </p:spPr>
        <p:txBody>
          <a:bodyPr vert="eaVert" wrap="square" lIns="0" tIns="0" rIns="0" bIns="0" rtlCol="0" anchor="ctr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务求实学，存是去非</a:t>
            </a:r>
          </a:p>
        </p:txBody>
      </p:sp>
      <p:sp>
        <p:nvSpPr>
          <p:cNvPr id="73" name="文本框 72"/>
          <p:cNvSpPr txBox="1"/>
          <p:nvPr userDrawn="1"/>
        </p:nvSpPr>
        <p:spPr>
          <a:xfrm>
            <a:off x="11500361" y="1647567"/>
            <a:ext cx="246221" cy="3562866"/>
          </a:xfrm>
          <a:prstGeom prst="rect">
            <a:avLst/>
          </a:prstGeom>
          <a:noFill/>
        </p:spPr>
        <p:txBody>
          <a:bodyPr vert="eaVert" wrap="square" lIns="0" tIns="0" rIns="0" bIns="0" rtlCol="0" anchor="ctr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正其谊、不谋其利，明其道、不计其功</a:t>
            </a:r>
          </a:p>
        </p:txBody>
      </p:sp>
      <p:grpSp>
        <p:nvGrpSpPr>
          <p:cNvPr id="74" name="组合 73"/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5" name="Freeform 6"/>
            <p:cNvSpPr/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"/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8"/>
            <p:cNvSpPr/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9"/>
            <p:cNvSpPr/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"/>
            <p:cNvSpPr/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1"/>
            <p:cNvSpPr/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1" name="标题 1"/>
          <p:cNvSpPr>
            <a:spLocks noGrp="1"/>
          </p:cNvSpPr>
          <p:nvPr>
            <p:ph type="title"/>
          </p:nvPr>
        </p:nvSpPr>
        <p:spPr>
          <a:xfrm>
            <a:off x="1768024" y="209027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32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cxnSp>
        <p:nvCxnSpPr>
          <p:cNvPr id="84" name="直接连接符 83" hidden="1"/>
          <p:cNvCxnSpPr/>
          <p:nvPr userDrawn="1"/>
        </p:nvCxnSpPr>
        <p:spPr>
          <a:xfrm rot="5400000">
            <a:off x="702289" y="507839"/>
            <a:ext cx="40445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 hidden="1"/>
          <p:cNvSpPr/>
          <p:nvPr userDrawn="1"/>
        </p:nvSpPr>
        <p:spPr>
          <a:xfrm>
            <a:off x="869887" y="-2227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占位符 87"/>
          <p:cNvSpPr>
            <a:spLocks noGrp="1"/>
          </p:cNvSpPr>
          <p:nvPr>
            <p:ph type="body" sz="quarter" idx="13"/>
          </p:nvPr>
        </p:nvSpPr>
        <p:spPr>
          <a:xfrm>
            <a:off x="3588785" y="827088"/>
            <a:ext cx="5014430" cy="601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2"/>
                </a:solidFill>
                <a:latin typeface="方正准雅宋简体" panose="02000000000000000000" pitchFamily="2" charset="-122"/>
                <a:ea typeface="方正准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-14026" y="1410"/>
            <a:ext cx="12206025" cy="3212532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6" name="Group 74"/>
          <p:cNvGrpSpPr>
            <a:grpSpLocks noChangeAspect="1"/>
          </p:cNvGrpSpPr>
          <p:nvPr/>
        </p:nvGrpSpPr>
        <p:grpSpPr bwMode="auto">
          <a:xfrm>
            <a:off x="5159308" y="3933076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2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sz="quarter" idx="4294967295"/>
          </p:nvPr>
        </p:nvSpPr>
        <p:spPr>
          <a:xfrm>
            <a:off x="1" y="152888"/>
            <a:ext cx="4520632" cy="47608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rgbClr val="FFFFFF"/>
                </a:solidFill>
                <a:ea typeface="汉鼎繁颜体" panose="02010609000101010101" pitchFamily="49" charset="-122"/>
              </a:rPr>
              <a:t>下一代云网智能与安全研究团队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372922" y="5657809"/>
            <a:ext cx="2468925" cy="390525"/>
            <a:chOff x="1864130" y="4836114"/>
            <a:chExt cx="2468925" cy="390525"/>
          </a:xfrm>
        </p:grpSpPr>
        <p:sp>
          <p:nvSpPr>
            <p:cNvPr id="94" name="矩形: 圆角 93"/>
            <p:cNvSpPr/>
            <p:nvPr/>
          </p:nvSpPr>
          <p:spPr>
            <a:xfrm>
              <a:off x="1880367" y="4836114"/>
              <a:ext cx="2452688" cy="39052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endParaRPr lang="zh-CN" altLang="en-US" sz="16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95" name="文本占位符 11"/>
            <p:cNvSpPr txBox="1"/>
            <p:nvPr/>
          </p:nvSpPr>
          <p:spPr>
            <a:xfrm>
              <a:off x="1864130" y="4838216"/>
              <a:ext cx="2452688" cy="386321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800" dirty="0">
                  <a:solidFill>
                    <a:schemeClr val="bg1"/>
                  </a:solidFill>
                </a:rPr>
                <a:t>汇报人姓名：张文彬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3971200" y="3560289"/>
            <a:ext cx="433965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本周研究进展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4256405" y="4972050"/>
            <a:ext cx="4244975" cy="1078230"/>
            <a:chOff x="4417505" y="4127484"/>
            <a:chExt cx="3199765" cy="1078230"/>
          </a:xfrm>
        </p:grpSpPr>
        <p:sp>
          <p:nvSpPr>
            <p:cNvPr id="96" name="矩形: 圆角 95"/>
            <p:cNvSpPr/>
            <p:nvPr/>
          </p:nvSpPr>
          <p:spPr>
            <a:xfrm>
              <a:off x="4861097" y="4815189"/>
              <a:ext cx="2452688" cy="39052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600" b="1" dirty="0">
                  <a:solidFill>
                    <a:schemeClr val="bg1"/>
                  </a:solidFill>
                  <a:latin typeface="+mj-ea"/>
                  <a:ea typeface="+mj-ea"/>
                </a:rPr>
                <a:t>研究方向：</a:t>
              </a:r>
              <a:r>
                <a:rPr lang="en-US" altLang="zh-CN" sz="1600" b="1" dirty="0" err="1">
                  <a:solidFill>
                    <a:schemeClr val="bg1"/>
                  </a:solidFill>
                  <a:latin typeface="+mj-ea"/>
                  <a:ea typeface="+mj-ea"/>
                </a:rPr>
                <a:t>ebpf&amp;DPDK</a:t>
              </a:r>
              <a:endParaRPr lang="zh-CN" altLang="en-US" sz="16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97" name="文本占位符 11"/>
            <p:cNvSpPr txBox="1"/>
            <p:nvPr/>
          </p:nvSpPr>
          <p:spPr>
            <a:xfrm>
              <a:off x="4417505" y="4127484"/>
              <a:ext cx="3199765" cy="38608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800" dirty="0">
                  <a:solidFill>
                    <a:schemeClr val="bg1"/>
                  </a:solidFill>
                </a:rPr>
                <a:t>研究方向：</a:t>
              </a:r>
              <a:r>
                <a:rPr lang="en-US" altLang="zh-CN" sz="1800" dirty="0">
                  <a:solidFill>
                    <a:schemeClr val="bg1"/>
                  </a:solidFill>
                </a:rPr>
                <a:t>DP</a:t>
              </a:r>
              <a:endParaRPr lang="zh-CN" alt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6" name="Group 74"/>
          <p:cNvGrpSpPr>
            <a:grpSpLocks noChangeAspect="1"/>
          </p:cNvGrpSpPr>
          <p:nvPr/>
        </p:nvGrpSpPr>
        <p:grpSpPr bwMode="auto">
          <a:xfrm>
            <a:off x="5210977" y="2396743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13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243" name="组合 242"/>
          <p:cNvGrpSpPr/>
          <p:nvPr/>
        </p:nvGrpSpPr>
        <p:grpSpPr>
          <a:xfrm>
            <a:off x="4844860" y="78528"/>
            <a:ext cx="2701906" cy="2619961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244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5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6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7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8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9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0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1" name="Freeform 112"/>
            <p:cNvSpPr/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2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3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4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5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6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7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8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9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0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1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2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3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4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5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6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7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8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9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0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1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2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3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4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5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6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7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8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9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0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261579" y="5657809"/>
            <a:ext cx="3413798" cy="390525"/>
            <a:chOff x="7675145" y="4836114"/>
            <a:chExt cx="2973145" cy="390525"/>
          </a:xfrm>
        </p:grpSpPr>
        <p:sp>
          <p:nvSpPr>
            <p:cNvPr id="204" name="矩形: 圆角 203"/>
            <p:cNvSpPr/>
            <p:nvPr/>
          </p:nvSpPr>
          <p:spPr>
            <a:xfrm>
              <a:off x="8007068" y="4836114"/>
              <a:ext cx="2452688" cy="39052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endParaRPr lang="zh-CN" altLang="en-US" sz="16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05" name="文本占位符 11"/>
            <p:cNvSpPr txBox="1"/>
            <p:nvPr/>
          </p:nvSpPr>
          <p:spPr>
            <a:xfrm>
              <a:off x="7675145" y="4838216"/>
              <a:ext cx="2973145" cy="386321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1800" dirty="0">
                  <a:solidFill>
                    <a:srgbClr val="FFFFFF"/>
                  </a:solidFill>
                </a:rPr>
                <a:t>汇报日期：</a:t>
              </a:r>
              <a:r>
                <a:rPr lang="en-US" altLang="zh-CN" sz="1800" b="1" dirty="0">
                  <a:solidFill>
                    <a:srgbClr val="FFFFFF"/>
                  </a:solidFill>
                  <a:latin typeface="仿宋" panose="02010609060101010101" pitchFamily="49" charset="-122"/>
                  <a:ea typeface="仿宋" panose="02010609060101010101" pitchFamily="49" charset="-122"/>
                </a:rPr>
                <a:t>2023/4/20</a:t>
              </a:r>
              <a:endParaRPr lang="zh-CN" altLang="en-US" sz="1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iŝļídê"/>
          <p:cNvSpPr/>
          <p:nvPr/>
        </p:nvSpPr>
        <p:spPr bwMode="auto">
          <a:xfrm flipH="1">
            <a:off x="1569709" y="3735283"/>
            <a:ext cx="134304" cy="209550"/>
          </a:xfrm>
          <a:custGeom>
            <a:avLst/>
            <a:gdLst>
              <a:gd name="T0" fmla="*/ 138 w 2351"/>
              <a:gd name="T1" fmla="*/ 643 h 3663"/>
              <a:gd name="T2" fmla="*/ 138 w 2351"/>
              <a:gd name="T3" fmla="*/ 643 h 3663"/>
              <a:gd name="T4" fmla="*/ 1337 w 2351"/>
              <a:gd name="T5" fmla="*/ 1837 h 3663"/>
              <a:gd name="T6" fmla="*/ 138 w 2351"/>
              <a:gd name="T7" fmla="*/ 3020 h 3663"/>
              <a:gd name="T8" fmla="*/ 138 w 2351"/>
              <a:gd name="T9" fmla="*/ 3526 h 3663"/>
              <a:gd name="T10" fmla="*/ 645 w 2351"/>
              <a:gd name="T11" fmla="*/ 3526 h 3663"/>
              <a:gd name="T12" fmla="*/ 2351 w 2351"/>
              <a:gd name="T13" fmla="*/ 1837 h 3663"/>
              <a:gd name="T14" fmla="*/ 645 w 2351"/>
              <a:gd name="T15" fmla="*/ 138 h 3663"/>
              <a:gd name="T16" fmla="*/ 138 w 2351"/>
              <a:gd name="T17" fmla="*/ 138 h 3663"/>
              <a:gd name="T18" fmla="*/ 35 w 2351"/>
              <a:gd name="T19" fmla="*/ 391 h 3663"/>
              <a:gd name="T20" fmla="*/ 138 w 2351"/>
              <a:gd name="T21" fmla="*/ 643 h 36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351" h="3663">
                <a:moveTo>
                  <a:pt x="138" y="643"/>
                </a:moveTo>
                <a:lnTo>
                  <a:pt x="138" y="643"/>
                </a:lnTo>
                <a:cubicBezTo>
                  <a:pt x="1337" y="1837"/>
                  <a:pt x="1337" y="1837"/>
                  <a:pt x="1337" y="1837"/>
                </a:cubicBezTo>
                <a:cubicBezTo>
                  <a:pt x="138" y="3020"/>
                  <a:pt x="138" y="3020"/>
                  <a:pt x="138" y="3020"/>
                </a:cubicBezTo>
                <a:cubicBezTo>
                  <a:pt x="0" y="3158"/>
                  <a:pt x="0" y="3388"/>
                  <a:pt x="138" y="3526"/>
                </a:cubicBezTo>
                <a:cubicBezTo>
                  <a:pt x="277" y="3663"/>
                  <a:pt x="507" y="3663"/>
                  <a:pt x="645" y="3526"/>
                </a:cubicBezTo>
                <a:cubicBezTo>
                  <a:pt x="2351" y="1837"/>
                  <a:pt x="2351" y="1837"/>
                  <a:pt x="2351" y="1837"/>
                </a:cubicBezTo>
                <a:cubicBezTo>
                  <a:pt x="645" y="138"/>
                  <a:pt x="645" y="138"/>
                  <a:pt x="645" y="138"/>
                </a:cubicBezTo>
                <a:cubicBezTo>
                  <a:pt x="507" y="0"/>
                  <a:pt x="277" y="0"/>
                  <a:pt x="138" y="138"/>
                </a:cubicBezTo>
                <a:cubicBezTo>
                  <a:pt x="69" y="207"/>
                  <a:pt x="35" y="299"/>
                  <a:pt x="35" y="391"/>
                </a:cubicBezTo>
                <a:cubicBezTo>
                  <a:pt x="35" y="482"/>
                  <a:pt x="69" y="574"/>
                  <a:pt x="138" y="643"/>
                </a:cubicBezTo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rmAutofit fontScale="40000" lnSpcReduction="20000"/>
          </a:bodyPr>
          <a:lstStyle/>
          <a:p>
            <a:pPr>
              <a:lnSpc>
                <a:spcPct val="14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30" name="íṡ1ïḑé"/>
          <p:cNvSpPr/>
          <p:nvPr/>
        </p:nvSpPr>
        <p:spPr bwMode="auto">
          <a:xfrm>
            <a:off x="11149927" y="3691741"/>
            <a:ext cx="134304" cy="209550"/>
          </a:xfrm>
          <a:custGeom>
            <a:avLst/>
            <a:gdLst>
              <a:gd name="T0" fmla="*/ 138 w 2351"/>
              <a:gd name="T1" fmla="*/ 643 h 3663"/>
              <a:gd name="T2" fmla="*/ 138 w 2351"/>
              <a:gd name="T3" fmla="*/ 643 h 3663"/>
              <a:gd name="T4" fmla="*/ 1337 w 2351"/>
              <a:gd name="T5" fmla="*/ 1837 h 3663"/>
              <a:gd name="T6" fmla="*/ 138 w 2351"/>
              <a:gd name="T7" fmla="*/ 3020 h 3663"/>
              <a:gd name="T8" fmla="*/ 138 w 2351"/>
              <a:gd name="T9" fmla="*/ 3526 h 3663"/>
              <a:gd name="T10" fmla="*/ 645 w 2351"/>
              <a:gd name="T11" fmla="*/ 3526 h 3663"/>
              <a:gd name="T12" fmla="*/ 2351 w 2351"/>
              <a:gd name="T13" fmla="*/ 1837 h 3663"/>
              <a:gd name="T14" fmla="*/ 645 w 2351"/>
              <a:gd name="T15" fmla="*/ 138 h 3663"/>
              <a:gd name="T16" fmla="*/ 138 w 2351"/>
              <a:gd name="T17" fmla="*/ 138 h 3663"/>
              <a:gd name="T18" fmla="*/ 35 w 2351"/>
              <a:gd name="T19" fmla="*/ 391 h 3663"/>
              <a:gd name="T20" fmla="*/ 138 w 2351"/>
              <a:gd name="T21" fmla="*/ 643 h 36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351" h="3663">
                <a:moveTo>
                  <a:pt x="138" y="643"/>
                </a:moveTo>
                <a:lnTo>
                  <a:pt x="138" y="643"/>
                </a:lnTo>
                <a:cubicBezTo>
                  <a:pt x="1337" y="1837"/>
                  <a:pt x="1337" y="1837"/>
                  <a:pt x="1337" y="1837"/>
                </a:cubicBezTo>
                <a:cubicBezTo>
                  <a:pt x="138" y="3020"/>
                  <a:pt x="138" y="3020"/>
                  <a:pt x="138" y="3020"/>
                </a:cubicBezTo>
                <a:cubicBezTo>
                  <a:pt x="0" y="3158"/>
                  <a:pt x="0" y="3388"/>
                  <a:pt x="138" y="3526"/>
                </a:cubicBezTo>
                <a:cubicBezTo>
                  <a:pt x="277" y="3663"/>
                  <a:pt x="507" y="3663"/>
                  <a:pt x="645" y="3526"/>
                </a:cubicBezTo>
                <a:cubicBezTo>
                  <a:pt x="2351" y="1837"/>
                  <a:pt x="2351" y="1837"/>
                  <a:pt x="2351" y="1837"/>
                </a:cubicBezTo>
                <a:cubicBezTo>
                  <a:pt x="645" y="138"/>
                  <a:pt x="645" y="138"/>
                  <a:pt x="645" y="138"/>
                </a:cubicBezTo>
                <a:cubicBezTo>
                  <a:pt x="507" y="0"/>
                  <a:pt x="277" y="0"/>
                  <a:pt x="138" y="138"/>
                </a:cubicBezTo>
                <a:cubicBezTo>
                  <a:pt x="69" y="207"/>
                  <a:pt x="35" y="299"/>
                  <a:pt x="35" y="391"/>
                </a:cubicBezTo>
                <a:cubicBezTo>
                  <a:pt x="35" y="482"/>
                  <a:pt x="69" y="574"/>
                  <a:pt x="138" y="643"/>
                </a:cubicBezTo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rmAutofit fontScale="40000" lnSpcReduction="20000"/>
          </a:bodyPr>
          <a:lstStyle/>
          <a:p>
            <a:pPr>
              <a:lnSpc>
                <a:spcPct val="14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54" name="矩形: 圆角 53"/>
          <p:cNvSpPr/>
          <p:nvPr/>
        </p:nvSpPr>
        <p:spPr>
          <a:xfrm>
            <a:off x="2500074" y="833768"/>
            <a:ext cx="8756006" cy="1384145"/>
          </a:xfrm>
          <a:prstGeom prst="roundRect">
            <a:avLst/>
          </a:pr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2563495" y="1245870"/>
            <a:ext cx="8433435" cy="8240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altLang="zh-CN" sz="2000" dirty="0"/>
              <a:t>DPU-sketch</a:t>
            </a:r>
            <a:r>
              <a:rPr lang="zh-CN" altLang="en-US" sz="2000" dirty="0"/>
              <a:t>论文背景实验部分；</a:t>
            </a:r>
            <a:r>
              <a:rPr lang="en-US" altLang="zh-CN" sz="2000" dirty="0"/>
              <a:t>DPDK</a:t>
            </a:r>
            <a:r>
              <a:rPr lang="zh-CN" altLang="en-US" sz="2000" dirty="0">
                <a:solidFill>
                  <a:srgbClr val="FF0000"/>
                </a:solidFill>
              </a:rPr>
              <a:t>多核多线程收包</a:t>
            </a:r>
            <a:r>
              <a:rPr lang="en-US" altLang="zh-CN" sz="2000" dirty="0">
                <a:solidFill>
                  <a:srgbClr val="FF0000"/>
                </a:solidFill>
              </a:rPr>
              <a:t>+</a:t>
            </a:r>
            <a:r>
              <a:rPr lang="zh-CN" altLang="en-US" sz="2000" dirty="0">
                <a:solidFill>
                  <a:srgbClr val="FF0000"/>
                </a:solidFill>
              </a:rPr>
              <a:t>不同流量速率</a:t>
            </a:r>
            <a:r>
              <a:rPr lang="en-US" altLang="zh-CN" sz="2000" dirty="0">
                <a:solidFill>
                  <a:srgbClr val="FF0000"/>
                </a:solidFill>
              </a:rPr>
              <a:t>/</a:t>
            </a:r>
            <a:r>
              <a:rPr lang="zh-CN" altLang="en-US" sz="2000" dirty="0">
                <a:solidFill>
                  <a:srgbClr val="FF0000"/>
                </a:solidFill>
              </a:rPr>
              <a:t>包大小的性能测量</a:t>
            </a:r>
            <a:endParaRPr lang="zh-CN" altLang="en-US" sz="2000" dirty="0"/>
          </a:p>
        </p:txBody>
      </p:sp>
      <p:sp>
        <p:nvSpPr>
          <p:cNvPr id="18" name="矩形 17"/>
          <p:cNvSpPr/>
          <p:nvPr/>
        </p:nvSpPr>
        <p:spPr>
          <a:xfrm>
            <a:off x="1490144" y="740743"/>
            <a:ext cx="512961" cy="1107996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altLang="zh-CN" sz="7200" b="1" cap="none" spc="0" dirty="0">
                <a:ln w="12700" cmpd="sng">
                  <a:noFill/>
                  <a:prstDash val="solid"/>
                </a:ln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zh-CN" altLang="en-US" sz="7200" b="1" cap="none" spc="0" dirty="0">
              <a:ln w="12700" cmpd="sng">
                <a:noFill/>
                <a:prstDash val="solid"/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056152" y="1226724"/>
            <a:ext cx="14720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阶段性</a:t>
            </a:r>
            <a:endParaRPr lang="en-US" altLang="zh-CN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研究目标</a:t>
            </a:r>
          </a:p>
        </p:txBody>
      </p:sp>
      <p:sp>
        <p:nvSpPr>
          <p:cNvPr id="67" name="矩形 66"/>
          <p:cNvSpPr/>
          <p:nvPr/>
        </p:nvSpPr>
        <p:spPr>
          <a:xfrm>
            <a:off x="2606025" y="2819606"/>
            <a:ext cx="8326120" cy="1721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完成了</a:t>
            </a:r>
            <a:r>
              <a:rPr lang="en-US" altLang="zh-CN" sz="2000" dirty="0"/>
              <a:t>DPDK</a:t>
            </a:r>
            <a:r>
              <a:rPr lang="zh-CN" altLang="en-US" sz="2000" dirty="0"/>
              <a:t>多核多线程收包（</a:t>
            </a:r>
            <a:r>
              <a:rPr lang="en-US" altLang="zh-CN" sz="2000" dirty="0"/>
              <a:t>1-10</a:t>
            </a:r>
            <a:r>
              <a:rPr lang="zh-CN" altLang="en-US" sz="2000" dirty="0"/>
              <a:t>核）</a:t>
            </a:r>
            <a:endParaRPr lang="en-US" altLang="zh-CN" sz="2000" dirty="0"/>
          </a:p>
          <a:p>
            <a:pPr marL="285750"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完成了多核下，</a:t>
            </a:r>
            <a:r>
              <a:rPr lang="en-US" altLang="zh-CN" sz="2000" dirty="0"/>
              <a:t>64/128/256/512/1024/1500</a:t>
            </a:r>
            <a:r>
              <a:rPr lang="zh-CN" altLang="en-US" sz="2000" dirty="0"/>
              <a:t>包大小，</a:t>
            </a:r>
            <a:r>
              <a:rPr lang="en-US" altLang="zh-CN" sz="2000" dirty="0"/>
              <a:t>40/100Gbps</a:t>
            </a:r>
            <a:r>
              <a:rPr lang="zh-CN" altLang="en-US" sz="2000" dirty="0"/>
              <a:t>下测出消耗的</a:t>
            </a:r>
            <a:r>
              <a:rPr lang="en-US" altLang="zh-CN" sz="2000" dirty="0" err="1"/>
              <a:t>cpu</a:t>
            </a:r>
            <a:r>
              <a:rPr lang="en-US" altLang="zh-CN" sz="2000" dirty="0"/>
              <a:t> cycle</a:t>
            </a:r>
            <a:r>
              <a:rPr lang="zh-CN" altLang="en-US" sz="2000" dirty="0"/>
              <a:t>和吞吐量</a:t>
            </a:r>
            <a:endParaRPr lang="en-US" altLang="zh-CN" sz="2000" dirty="0"/>
          </a:p>
          <a:p>
            <a:pPr marL="106045">
              <a:lnSpc>
                <a:spcPct val="125000"/>
              </a:lnSpc>
              <a:spcAft>
                <a:spcPts val="500"/>
              </a:spcAft>
            </a:pPr>
            <a:endParaRPr lang="en-US" altLang="zh-CN" sz="2000" dirty="0"/>
          </a:p>
        </p:txBody>
      </p:sp>
      <p:sp>
        <p:nvSpPr>
          <p:cNvPr id="33" name="矩形: 圆角 32"/>
          <p:cNvSpPr/>
          <p:nvPr/>
        </p:nvSpPr>
        <p:spPr>
          <a:xfrm>
            <a:off x="2528216" y="4624166"/>
            <a:ext cx="8756015" cy="2014220"/>
          </a:xfrm>
          <a:prstGeom prst="roundRect">
            <a:avLst/>
          </a:pr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上两个任务均完成了。</a:t>
            </a:r>
            <a:r>
              <a:rPr lang="en-US" altLang="zh-CN" dirty="0">
                <a:solidFill>
                  <a:schemeClr val="tx1"/>
                </a:solidFill>
              </a:rPr>
              <a:t>DPDK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Scaling multi cores</a:t>
            </a:r>
            <a:r>
              <a:rPr lang="zh-CN" altLang="en-US" dirty="0">
                <a:solidFill>
                  <a:schemeClr val="tx1"/>
                </a:solidFill>
              </a:rPr>
              <a:t>代码是基于</a:t>
            </a:r>
            <a:r>
              <a:rPr lang="en-US" altLang="zh-CN" dirty="0">
                <a:solidFill>
                  <a:schemeClr val="tx1"/>
                </a:solidFill>
              </a:rPr>
              <a:t>performance-thread</a:t>
            </a:r>
            <a:r>
              <a:rPr lang="zh-CN" altLang="en-US" dirty="0">
                <a:solidFill>
                  <a:schemeClr val="tx1"/>
                </a:solidFill>
              </a:rPr>
              <a:t>修改的（这个实例在</a:t>
            </a:r>
            <a:r>
              <a:rPr lang="en-US" altLang="zh-CN" dirty="0" err="1">
                <a:solidFill>
                  <a:schemeClr val="tx1"/>
                </a:solidFill>
              </a:rPr>
              <a:t>dpdk</a:t>
            </a:r>
            <a:r>
              <a:rPr lang="en-US" altLang="zh-CN" dirty="0">
                <a:solidFill>
                  <a:schemeClr val="tx1"/>
                </a:solidFill>
              </a:rPr>
              <a:t> 22.11/23</a:t>
            </a:r>
            <a:r>
              <a:rPr lang="zh-CN" altLang="en-US" dirty="0">
                <a:solidFill>
                  <a:schemeClr val="tx1"/>
                </a:solidFill>
              </a:rPr>
              <a:t>版本已经删除）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490144" y="2478977"/>
            <a:ext cx="512961" cy="1107996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altLang="zh-CN" sz="7200" b="1" cap="none" spc="0" dirty="0">
                <a:ln w="12700" cmpd="sng">
                  <a:noFill/>
                  <a:prstDash val="solid"/>
                </a:ln>
                <a:solidFill>
                  <a:schemeClr val="bg1">
                    <a:lumMod val="95000"/>
                  </a:schemeClr>
                </a:solidFill>
              </a:rPr>
              <a:t>2</a:t>
            </a:r>
            <a:endParaRPr lang="zh-CN" altLang="en-US" sz="7200" b="1" cap="none" spc="0" dirty="0">
              <a:ln w="12700" cmpd="sng">
                <a:noFill/>
                <a:prstDash val="solid"/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1084302" y="3055490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本周</a:t>
            </a:r>
            <a:endParaRPr lang="en-US" altLang="zh-CN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研究任务</a:t>
            </a:r>
          </a:p>
        </p:txBody>
      </p:sp>
      <p:sp>
        <p:nvSpPr>
          <p:cNvPr id="79" name="矩形 78"/>
          <p:cNvSpPr/>
          <p:nvPr/>
        </p:nvSpPr>
        <p:spPr>
          <a:xfrm>
            <a:off x="1490144" y="4366089"/>
            <a:ext cx="512961" cy="110799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7200" b="1" cap="none" spc="0" dirty="0">
                <a:ln w="12700" cmpd="sng">
                  <a:noFill/>
                  <a:prstDash val="solid"/>
                </a:ln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zh-CN" altLang="en-US" sz="7200" b="1" cap="none" spc="0" dirty="0">
              <a:ln w="12700" cmpd="sng">
                <a:noFill/>
                <a:prstDash val="solid"/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827901" y="4901783"/>
            <a:ext cx="16179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完成情况总体介绍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01 </a:t>
            </a:r>
            <a:r>
              <a:rPr lang="zh-CN" altLang="en-US" dirty="0"/>
              <a:t>本周研究任务完成情况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31643" y="1873406"/>
            <a:ext cx="11087928" cy="3497498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67500" lnSpcReduction="20000"/>
          </a:bodyPr>
          <a:lstStyle/>
          <a:p>
            <a:pPr>
              <a:lnSpc>
                <a:spcPct val="150000"/>
              </a:lnSpc>
              <a:spcAft>
                <a:spcPts val="500"/>
              </a:spcAft>
            </a:pPr>
            <a:endParaRPr lang="en-US" altLang="zh-CN" dirty="0"/>
          </a:p>
          <a:p>
            <a:pPr marL="342900" indent="-342900">
              <a:lnSpc>
                <a:spcPct val="150000"/>
              </a:lnSpc>
              <a:spcAft>
                <a:spcPts val="500"/>
              </a:spcAft>
              <a:buFont typeface="+mj-lt"/>
              <a:buAutoNum type="arabicPeriod"/>
            </a:pPr>
            <a:endParaRPr lang="en-US" altLang="zh-CN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sz="3400" dirty="0"/>
              <a:t>多线程收包</a:t>
            </a:r>
            <a:endParaRPr lang="en-US" altLang="zh-CN" sz="34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sz="2700" dirty="0"/>
              <a:t>注释了</a:t>
            </a:r>
            <a:r>
              <a:rPr lang="en-US" altLang="zh-CN" sz="2700" dirty="0"/>
              <a:t>performance-thread</a:t>
            </a:r>
            <a:r>
              <a:rPr lang="zh-CN" altLang="en-US" sz="2700" dirty="0"/>
              <a:t>中的</a:t>
            </a:r>
            <a:r>
              <a:rPr lang="en-US" altLang="zh-CN" sz="2700" dirty="0" err="1"/>
              <a:t>tx</a:t>
            </a:r>
            <a:r>
              <a:rPr lang="zh-CN" altLang="en-US" sz="2700" dirty="0"/>
              <a:t>部分，保留了</a:t>
            </a:r>
            <a:r>
              <a:rPr lang="en-US" altLang="zh-CN" sz="2700" dirty="0" err="1"/>
              <a:t>rx</a:t>
            </a:r>
            <a:r>
              <a:rPr lang="zh-CN" altLang="en-US" sz="2700" dirty="0"/>
              <a:t>部分</a:t>
            </a:r>
            <a:endParaRPr lang="en-US" altLang="zh-CN" sz="27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sz="2700" dirty="0"/>
              <a:t>需要额外设置</a:t>
            </a:r>
            <a:r>
              <a:rPr lang="en-US" altLang="zh-CN" sz="2700" dirty="0"/>
              <a:t>RSS</a:t>
            </a:r>
            <a:r>
              <a:rPr lang="zh-CN" altLang="en-US" sz="2700" dirty="0"/>
              <a:t>（网卡收包队列，根据</a:t>
            </a:r>
            <a:r>
              <a:rPr lang="en-US" altLang="zh-CN" sz="2700" dirty="0"/>
              <a:t>ETH_RSS_IP</a:t>
            </a:r>
            <a:r>
              <a:rPr lang="zh-CN" altLang="en-US" sz="2700" dirty="0"/>
              <a:t>哈希映射）</a:t>
            </a:r>
            <a:r>
              <a:rPr lang="en-US" altLang="zh-CN" sz="2700" dirty="0"/>
              <a:t>,</a:t>
            </a:r>
            <a:r>
              <a:rPr lang="zh-CN" altLang="en-US" sz="2700" dirty="0"/>
              <a:t>同时还应发送</a:t>
            </a:r>
            <a:r>
              <a:rPr lang="zh-CN" altLang="en-US" sz="2700" b="1" dirty="0"/>
              <a:t>随机</a:t>
            </a:r>
            <a:r>
              <a:rPr lang="en-US" altLang="zh-CN" sz="2700" b="1" dirty="0"/>
              <a:t>IP</a:t>
            </a:r>
            <a:r>
              <a:rPr lang="zh-CN" altLang="en-US" sz="2700" b="1" dirty="0"/>
              <a:t>的数据包</a:t>
            </a:r>
            <a:r>
              <a:rPr lang="zh-CN" altLang="en-US" sz="2700" dirty="0"/>
              <a:t>（</a:t>
            </a:r>
            <a:r>
              <a:rPr lang="en-US" altLang="zh-CN" sz="2700" dirty="0" err="1"/>
              <a:t>pktgen</a:t>
            </a:r>
            <a:r>
              <a:rPr lang="zh-CN" altLang="en-US" sz="2700" dirty="0"/>
              <a:t>端设置</a:t>
            </a:r>
            <a:r>
              <a:rPr lang="en-US" altLang="zh-CN" sz="2700" dirty="0"/>
              <a:t> enable 0 range</a:t>
            </a:r>
            <a:r>
              <a:rPr lang="zh-CN" altLang="en-US" sz="2700" dirty="0"/>
              <a:t>）</a:t>
            </a:r>
            <a:r>
              <a:rPr lang="en-US" altLang="zh-CN" sz="2700" dirty="0"/>
              <a:t>,</a:t>
            </a:r>
            <a:r>
              <a:rPr lang="zh-CN" altLang="en-US" sz="2700" dirty="0"/>
              <a:t>否则所有数据包只能映射到</a:t>
            </a:r>
            <a:r>
              <a:rPr lang="en-US" altLang="zh-CN" sz="2700" dirty="0"/>
              <a:t>1</a:t>
            </a:r>
            <a:r>
              <a:rPr lang="zh-CN" altLang="en-US" sz="2700" dirty="0"/>
              <a:t>个队列，</a:t>
            </a:r>
            <a:r>
              <a:rPr lang="en-US" altLang="zh-CN" sz="2700" dirty="0"/>
              <a:t>DPDK</a:t>
            </a:r>
            <a:r>
              <a:rPr lang="zh-CN" altLang="en-US" sz="2700" dirty="0"/>
              <a:t>无法发挥性能优势</a:t>
            </a:r>
            <a:endParaRPr lang="en-US" altLang="zh-CN" sz="27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en-US" altLang="zh-CN" sz="2700" dirty="0" err="1"/>
              <a:t>pktgen</a:t>
            </a:r>
            <a:r>
              <a:rPr lang="zh-CN" altLang="en-US" sz="2700" dirty="0"/>
              <a:t>端设置</a:t>
            </a:r>
            <a:r>
              <a:rPr lang="en-US" altLang="zh-CN" sz="2700" dirty="0"/>
              <a:t> enable 0 range</a:t>
            </a:r>
            <a:r>
              <a:rPr lang="zh-CN" altLang="en-US" sz="2700" dirty="0"/>
              <a:t>，会导致发包速率下降（</a:t>
            </a:r>
            <a:r>
              <a:rPr lang="en-US" altLang="zh-CN" sz="2700" dirty="0"/>
              <a:t>100-&gt;8 1024-byte packet, 100-&gt;15 512-byte packet </a:t>
            </a:r>
            <a:r>
              <a:rPr lang="zh-CN" altLang="en-US" sz="2700" dirty="0"/>
              <a:t>）</a:t>
            </a:r>
            <a:r>
              <a:rPr lang="en-US" altLang="zh-CN" sz="2700" dirty="0"/>
              <a:t>,</a:t>
            </a:r>
            <a:r>
              <a:rPr lang="zh-CN" altLang="en-US" sz="2700" dirty="0"/>
              <a:t>可以先发送固定数据包，流经</a:t>
            </a:r>
            <a:r>
              <a:rPr lang="en-US" altLang="zh-CN" sz="2700" dirty="0"/>
              <a:t>P4</a:t>
            </a:r>
            <a:r>
              <a:rPr lang="zh-CN" altLang="en-US" sz="2700" dirty="0"/>
              <a:t>交换机线速转发修改，将</a:t>
            </a:r>
            <a:r>
              <a:rPr lang="en-US" altLang="zh-CN" sz="2700" dirty="0" err="1"/>
              <a:t>src_ip</a:t>
            </a:r>
            <a:r>
              <a:rPr lang="zh-CN" altLang="en-US" sz="2700" dirty="0"/>
              <a:t>换成</a:t>
            </a:r>
            <a:r>
              <a:rPr lang="en-US" altLang="zh-CN" sz="2700" dirty="0"/>
              <a:t>32</a:t>
            </a:r>
            <a:r>
              <a:rPr lang="zh-CN" altLang="en-US" sz="2700" dirty="0"/>
              <a:t>位随机数。（</a:t>
            </a:r>
            <a:r>
              <a:rPr lang="en-US" altLang="zh-CN" sz="2700" dirty="0" err="1"/>
              <a:t>dst_ip</a:t>
            </a:r>
            <a:r>
              <a:rPr lang="zh-CN" altLang="en-US" sz="2700" dirty="0"/>
              <a:t>不可修改为随机的，否则接收端会收不到包）</a:t>
            </a:r>
            <a:endParaRPr lang="en-US" altLang="zh-CN" sz="27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sz="21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dirty="0"/>
          </a:p>
          <a:p>
            <a:pPr lvl="0" indent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None/>
            </a:pPr>
            <a:endParaRPr lang="en-US" altLang="zh-CN" dirty="0"/>
          </a:p>
          <a:p>
            <a:pPr indent="0">
              <a:lnSpc>
                <a:spcPct val="150000"/>
              </a:lnSpc>
              <a:spcAft>
                <a:spcPts val="500"/>
              </a:spcAft>
              <a:buFont typeface="+mj-lt"/>
              <a:buNone/>
            </a:pPr>
            <a:endParaRPr lang="en-US" altLang="zh-CN" dirty="0"/>
          </a:p>
          <a:p>
            <a:pPr algn="ctr">
              <a:lnSpc>
                <a:spcPct val="150000"/>
              </a:lnSpc>
              <a:spcAft>
                <a:spcPts val="500"/>
              </a:spcAft>
            </a:pP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01 </a:t>
            </a:r>
            <a:r>
              <a:rPr lang="zh-CN" altLang="en-US" dirty="0"/>
              <a:t>本周研究任务完成情况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13316" y="2062976"/>
            <a:ext cx="10928196" cy="3307927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45000" lnSpcReduction="20000"/>
          </a:bodyPr>
          <a:lstStyle/>
          <a:p>
            <a:pPr>
              <a:lnSpc>
                <a:spcPct val="150000"/>
              </a:lnSpc>
              <a:spcAft>
                <a:spcPts val="500"/>
              </a:spcAft>
            </a:pPr>
            <a:endParaRPr lang="en-US" altLang="zh-CN" sz="1600" dirty="0"/>
          </a:p>
          <a:p>
            <a:pPr marL="342900" indent="-342900">
              <a:lnSpc>
                <a:spcPct val="150000"/>
              </a:lnSpc>
              <a:spcAft>
                <a:spcPts val="500"/>
              </a:spcAft>
              <a:buFont typeface="+mj-lt"/>
              <a:buAutoNum type="arabicPeriod"/>
            </a:pPr>
            <a:endParaRPr lang="en-US" altLang="zh-CN" sz="16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sz="16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sz="1600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sz="4600" dirty="0"/>
              <a:t>测量结果</a:t>
            </a:r>
            <a:endParaRPr lang="en-US" altLang="zh-CN" sz="46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sz="4600" dirty="0"/>
              <a:t>完成了对</a:t>
            </a:r>
            <a:r>
              <a:rPr lang="en-US" altLang="zh-CN" sz="4600" dirty="0"/>
              <a:t>8</a:t>
            </a:r>
            <a:r>
              <a:rPr lang="zh-CN" altLang="en-US" sz="4600" dirty="0"/>
              <a:t>种</a:t>
            </a:r>
            <a:r>
              <a:rPr lang="en-US" altLang="zh-CN" sz="4600" dirty="0"/>
              <a:t>sketch(</a:t>
            </a:r>
            <a:r>
              <a:rPr lang="en-US" altLang="zh-CN" sz="4600" dirty="0" err="1"/>
              <a:t>Nitrosketch,Count</a:t>
            </a:r>
            <a:r>
              <a:rPr lang="en-US" altLang="zh-CN" sz="4600" dirty="0"/>
              <a:t> </a:t>
            </a:r>
            <a:r>
              <a:rPr lang="en-US" altLang="zh-CN" sz="4600" dirty="0" err="1"/>
              <a:t>Sketch,Count-Min,Elastic</a:t>
            </a:r>
            <a:r>
              <a:rPr lang="en-US" altLang="zh-CN" sz="4600" dirty="0"/>
              <a:t> </a:t>
            </a:r>
            <a:r>
              <a:rPr lang="en-US" altLang="zh-CN" sz="4600" dirty="0" err="1"/>
              <a:t>Sketch,Counting</a:t>
            </a:r>
            <a:r>
              <a:rPr lang="en-US" altLang="zh-CN" sz="4600" dirty="0"/>
              <a:t> </a:t>
            </a:r>
            <a:r>
              <a:rPr lang="en-US" altLang="zh-CN" sz="4600" dirty="0" err="1"/>
              <a:t>BloomFilter,SketchVisor,Flowradar,Univmon</a:t>
            </a:r>
            <a:r>
              <a:rPr lang="en-US" altLang="zh-CN" sz="4600" dirty="0"/>
              <a:t>)</a:t>
            </a:r>
            <a:r>
              <a:rPr lang="zh-CN" altLang="en-US" sz="4600" dirty="0"/>
              <a:t> 多核下收包性能测量，</a:t>
            </a:r>
            <a:endParaRPr lang="en-US" altLang="zh-CN" sz="46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sz="4600" dirty="0"/>
              <a:t>环境条件：包大小</a:t>
            </a:r>
            <a:r>
              <a:rPr lang="en-US" altLang="zh-CN" sz="4600" dirty="0"/>
              <a:t>64/128/256/512/1024/1500</a:t>
            </a:r>
            <a:r>
              <a:rPr lang="zh-CN" altLang="en-US" sz="4600" dirty="0"/>
              <a:t>，速率</a:t>
            </a:r>
            <a:r>
              <a:rPr lang="en-US" altLang="zh-CN" sz="4600" dirty="0"/>
              <a:t>40/100Gbps</a:t>
            </a:r>
            <a:r>
              <a:rPr lang="zh-CN" altLang="en-US" sz="4600" dirty="0"/>
              <a:t>下</a:t>
            </a:r>
            <a:endParaRPr lang="en-US" altLang="zh-CN" sz="46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sz="4600" dirty="0"/>
              <a:t>测出消耗的</a:t>
            </a:r>
            <a:r>
              <a:rPr lang="en-US" altLang="zh-CN" sz="4600" dirty="0"/>
              <a:t>CPU cycle</a:t>
            </a:r>
            <a:r>
              <a:rPr lang="zh-CN" altLang="en-US" sz="4600" dirty="0"/>
              <a:t>和吞吐量（</a:t>
            </a:r>
            <a:r>
              <a:rPr lang="en-US" altLang="zh-CN" sz="4600" dirty="0" err="1"/>
              <a:t>pps</a:t>
            </a:r>
            <a:r>
              <a:rPr lang="zh-CN" altLang="en-US" sz="4600" dirty="0"/>
              <a:t>）</a:t>
            </a:r>
            <a:endParaRPr lang="en-US" altLang="zh-CN" sz="46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sz="1600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sz="1600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sz="1600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sz="1600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sz="1600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sz="1600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sz="1600" dirty="0"/>
          </a:p>
          <a:p>
            <a:pPr lvl="0" indent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None/>
            </a:pPr>
            <a:endParaRPr lang="en-US" altLang="zh-CN" sz="1600" dirty="0"/>
          </a:p>
          <a:p>
            <a:pPr indent="0">
              <a:lnSpc>
                <a:spcPct val="150000"/>
              </a:lnSpc>
              <a:spcAft>
                <a:spcPts val="500"/>
              </a:spcAft>
              <a:buFont typeface="+mj-lt"/>
              <a:buNone/>
            </a:pPr>
            <a:endParaRPr lang="en-US" altLang="zh-CN" sz="1600" dirty="0"/>
          </a:p>
          <a:p>
            <a:pPr algn="ctr">
              <a:lnSpc>
                <a:spcPct val="150000"/>
              </a:lnSpc>
              <a:spcAft>
                <a:spcPts val="500"/>
              </a:spcAft>
            </a:pP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475481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01 </a:t>
            </a:r>
            <a:r>
              <a:rPr lang="zh-CN" altLang="en-US" dirty="0"/>
              <a:t>本周研究任务完成情况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31643" y="2114623"/>
            <a:ext cx="9351010" cy="325628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97500"/>
          </a:bodyPr>
          <a:lstStyle/>
          <a:p>
            <a:pPr>
              <a:lnSpc>
                <a:spcPct val="150000"/>
              </a:lnSpc>
              <a:spcAft>
                <a:spcPts val="500"/>
              </a:spcAft>
            </a:pPr>
            <a:endParaRPr lang="en-US" altLang="zh-CN" dirty="0"/>
          </a:p>
          <a:p>
            <a:pPr marL="342900" indent="-342900">
              <a:lnSpc>
                <a:spcPct val="150000"/>
              </a:lnSpc>
              <a:spcAft>
                <a:spcPts val="500"/>
              </a:spcAft>
              <a:buFont typeface="+mj-lt"/>
              <a:buAutoNum type="arabicPeriod"/>
            </a:pPr>
            <a:endParaRPr lang="en-US" altLang="zh-CN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dirty="0"/>
              <a:t>测量结果</a:t>
            </a:r>
            <a:endParaRPr lang="en-US" altLang="zh-CN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dirty="0"/>
              <a:t>在大包（</a:t>
            </a:r>
            <a:r>
              <a:rPr lang="en-US" altLang="zh-CN" dirty="0"/>
              <a:t>512</a:t>
            </a:r>
            <a:r>
              <a:rPr lang="zh-CN" altLang="en-US" dirty="0"/>
              <a:t>，</a:t>
            </a:r>
            <a:r>
              <a:rPr lang="en-US" altLang="zh-CN" dirty="0"/>
              <a:t>1024byte</a:t>
            </a:r>
            <a:r>
              <a:rPr lang="zh-CN" altLang="en-US" dirty="0"/>
              <a:t>）条件下，随着接收端核数增加，接收端吞吐已经接近发包速率；小包（</a:t>
            </a:r>
            <a:r>
              <a:rPr lang="en-US" altLang="zh-CN" dirty="0"/>
              <a:t>64byte</a:t>
            </a:r>
            <a:r>
              <a:rPr lang="zh-CN" altLang="en-US" dirty="0"/>
              <a:t>）条件下，接收端核数增加，吞吐尚未饱和）</a:t>
            </a:r>
            <a:endParaRPr lang="en-US" altLang="zh-CN" dirty="0"/>
          </a:p>
          <a:p>
            <a:pPr marL="1257300" lvl="2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r>
              <a:rPr lang="zh-CN" altLang="en-US" dirty="0"/>
              <a:t>大包条件下，</a:t>
            </a:r>
            <a:r>
              <a:rPr lang="en-US" altLang="zh-CN" dirty="0"/>
              <a:t>CPU cycle</a:t>
            </a:r>
            <a:r>
              <a:rPr lang="zh-CN" altLang="en-US" dirty="0"/>
              <a:t>随着核数增加较快</a:t>
            </a:r>
            <a:endParaRPr lang="en-US" altLang="zh-CN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dirty="0"/>
          </a:p>
          <a:p>
            <a:pPr marL="800100" lvl="1" indent="-34290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zh-CN" altLang="en-US" dirty="0"/>
          </a:p>
          <a:p>
            <a:pPr lvl="0" indent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None/>
            </a:pPr>
            <a:endParaRPr lang="en-US" altLang="zh-CN" dirty="0"/>
          </a:p>
          <a:p>
            <a:pPr indent="0">
              <a:lnSpc>
                <a:spcPct val="150000"/>
              </a:lnSpc>
              <a:spcAft>
                <a:spcPts val="500"/>
              </a:spcAft>
              <a:buFont typeface="+mj-lt"/>
              <a:buNone/>
            </a:pPr>
            <a:endParaRPr lang="en-US" altLang="zh-CN" dirty="0"/>
          </a:p>
          <a:p>
            <a:pPr algn="ctr">
              <a:lnSpc>
                <a:spcPct val="150000"/>
              </a:lnSpc>
              <a:spcAft>
                <a:spcPts val="500"/>
              </a:spcAft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1494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梯形 6"/>
          <p:cNvSpPr/>
          <p:nvPr/>
        </p:nvSpPr>
        <p:spPr>
          <a:xfrm flipV="1">
            <a:off x="727155" y="3779614"/>
            <a:ext cx="10546590" cy="2190785"/>
          </a:xfrm>
          <a:prstGeom prst="roundRect">
            <a:avLst/>
          </a:pr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梯形 6"/>
          <p:cNvSpPr/>
          <p:nvPr/>
        </p:nvSpPr>
        <p:spPr>
          <a:xfrm flipH="1" flipV="1">
            <a:off x="727156" y="1293594"/>
            <a:ext cx="10546589" cy="1983662"/>
          </a:xfrm>
          <a:prstGeom prst="roundRect">
            <a:avLst/>
          </a:pr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52668" y="210341"/>
            <a:ext cx="8655953" cy="60107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存在的问题与想法、下周计划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6</a:t>
            </a:fld>
            <a:endParaRPr lang="zh-CN" altLang="en-US" dirty="0"/>
          </a:p>
        </p:txBody>
      </p:sp>
      <p:grpSp>
        <p:nvGrpSpPr>
          <p:cNvPr id="12" name="组合 11"/>
          <p:cNvGrpSpPr/>
          <p:nvPr/>
        </p:nvGrpSpPr>
        <p:grpSpPr>
          <a:xfrm>
            <a:off x="849699" y="959389"/>
            <a:ext cx="2322621" cy="694518"/>
            <a:chOff x="2080078" y="1301607"/>
            <a:chExt cx="2896524" cy="694518"/>
          </a:xfrm>
        </p:grpSpPr>
        <p:grpSp>
          <p:nvGrpSpPr>
            <p:cNvPr id="11" name="组合 10"/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17" name="梯形 6"/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梯形 6"/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  <a:gd name="connsiteX0-31" fmla="*/ 0 w 3827144"/>
                  <a:gd name="connsiteY0-32" fmla="*/ 1657824 h 1657824"/>
                  <a:gd name="connsiteX1-33" fmla="*/ 299665 w 3827144"/>
                  <a:gd name="connsiteY1-34" fmla="*/ 0 h 1657824"/>
                  <a:gd name="connsiteX2-35" fmla="*/ 3733943 w 3827144"/>
                  <a:gd name="connsiteY2-36" fmla="*/ 309966 h 1657824"/>
                  <a:gd name="connsiteX3-37" fmla="*/ 3827144 w 3827144"/>
                  <a:gd name="connsiteY3-38" fmla="*/ 1566148 h 1657824"/>
                  <a:gd name="connsiteX4-39" fmla="*/ 0 w 3827144"/>
                  <a:gd name="connsiteY4-40" fmla="*/ 1657824 h 1657824"/>
                  <a:gd name="connsiteX0-41" fmla="*/ 0 w 3827144"/>
                  <a:gd name="connsiteY0-42" fmla="*/ 1423037 h 1423037"/>
                  <a:gd name="connsiteX1-43" fmla="*/ 196054 w 3827144"/>
                  <a:gd name="connsiteY1-44" fmla="*/ 0 h 1423037"/>
                  <a:gd name="connsiteX2-45" fmla="*/ 3733943 w 3827144"/>
                  <a:gd name="connsiteY2-46" fmla="*/ 75179 h 1423037"/>
                  <a:gd name="connsiteX3-47" fmla="*/ 3827144 w 3827144"/>
                  <a:gd name="connsiteY3-48" fmla="*/ 1331361 h 1423037"/>
                  <a:gd name="connsiteX4-49" fmla="*/ 0 w 3827144"/>
                  <a:gd name="connsiteY4-50" fmla="*/ 1423037 h 14230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2156740" y="1450799"/>
              <a:ext cx="2743200" cy="396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存在的问题与想法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10917" y="3432355"/>
            <a:ext cx="2896524" cy="694518"/>
            <a:chOff x="2080078" y="1301607"/>
            <a:chExt cx="2896524" cy="694518"/>
          </a:xfrm>
        </p:grpSpPr>
        <p:grpSp>
          <p:nvGrpSpPr>
            <p:cNvPr id="19" name="组合 18"/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21" name="梯形 6"/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梯形 6"/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  <a:gd name="connsiteX0-31" fmla="*/ 0 w 3827144"/>
                  <a:gd name="connsiteY0-32" fmla="*/ 1657824 h 1657824"/>
                  <a:gd name="connsiteX1-33" fmla="*/ 299665 w 3827144"/>
                  <a:gd name="connsiteY1-34" fmla="*/ 0 h 1657824"/>
                  <a:gd name="connsiteX2-35" fmla="*/ 3733943 w 3827144"/>
                  <a:gd name="connsiteY2-36" fmla="*/ 309966 h 1657824"/>
                  <a:gd name="connsiteX3-37" fmla="*/ 3827144 w 3827144"/>
                  <a:gd name="connsiteY3-38" fmla="*/ 1566148 h 1657824"/>
                  <a:gd name="connsiteX4-39" fmla="*/ 0 w 3827144"/>
                  <a:gd name="connsiteY4-40" fmla="*/ 1657824 h 1657824"/>
                  <a:gd name="connsiteX0-41" fmla="*/ 0 w 3827144"/>
                  <a:gd name="connsiteY0-42" fmla="*/ 1423037 h 1423037"/>
                  <a:gd name="connsiteX1-43" fmla="*/ 196054 w 3827144"/>
                  <a:gd name="connsiteY1-44" fmla="*/ 0 h 1423037"/>
                  <a:gd name="connsiteX2-45" fmla="*/ 3733943 w 3827144"/>
                  <a:gd name="connsiteY2-46" fmla="*/ 75179 h 1423037"/>
                  <a:gd name="connsiteX3-47" fmla="*/ 3827144 w 3827144"/>
                  <a:gd name="connsiteY3-48" fmla="*/ 1331361 h 1423037"/>
                  <a:gd name="connsiteX4-49" fmla="*/ 0 w 3827144"/>
                  <a:gd name="connsiteY4-50" fmla="*/ 1423037 h 14230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2156740" y="1450799"/>
              <a:ext cx="2743200" cy="396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下周计划</a:t>
              </a:r>
            </a:p>
          </p:txBody>
        </p:sp>
      </p:grpSp>
      <p:sp>
        <p:nvSpPr>
          <p:cNvPr id="24" name="图形 125"/>
          <p:cNvSpPr>
            <a:spLocks noChangeAspect="1"/>
          </p:cNvSpPr>
          <p:nvPr/>
        </p:nvSpPr>
        <p:spPr>
          <a:xfrm>
            <a:off x="3003964" y="218467"/>
            <a:ext cx="584821" cy="584821"/>
          </a:xfrm>
          <a:custGeom>
            <a:avLst/>
            <a:gdLst>
              <a:gd name="connsiteX0" fmla="*/ 529920 w 523125"/>
              <a:gd name="connsiteY0" fmla="*/ 167026 h 523125"/>
              <a:gd name="connsiteX1" fmla="*/ 419962 w 523125"/>
              <a:gd name="connsiteY1" fmla="*/ 273068 h 523125"/>
              <a:gd name="connsiteX2" fmla="*/ 397400 w 523125"/>
              <a:gd name="connsiteY2" fmla="*/ 249139 h 523125"/>
              <a:gd name="connsiteX3" fmla="*/ 480628 w 523125"/>
              <a:gd name="connsiteY3" fmla="*/ 168882 h 523125"/>
              <a:gd name="connsiteX4" fmla="*/ 481134 w 523125"/>
              <a:gd name="connsiteY4" fmla="*/ 140262 h 523125"/>
              <a:gd name="connsiteX5" fmla="*/ 406817 w 523125"/>
              <a:gd name="connsiteY5" fmla="*/ 63211 h 523125"/>
              <a:gd name="connsiteX6" fmla="*/ 392608 w 523125"/>
              <a:gd name="connsiteY6" fmla="*/ 57034 h 523125"/>
              <a:gd name="connsiteX7" fmla="*/ 378197 w 523125"/>
              <a:gd name="connsiteY7" fmla="*/ 62688 h 523125"/>
              <a:gd name="connsiteX8" fmla="*/ 312603 w 523125"/>
              <a:gd name="connsiteY8" fmla="*/ 125918 h 523125"/>
              <a:gd name="connsiteX9" fmla="*/ 369557 w 523125"/>
              <a:gd name="connsiteY9" fmla="*/ 184896 h 523125"/>
              <a:gd name="connsiteX10" fmla="*/ 368966 w 523125"/>
              <a:gd name="connsiteY10" fmla="*/ 202548 h 523125"/>
              <a:gd name="connsiteX11" fmla="*/ 356276 w 523125"/>
              <a:gd name="connsiteY11" fmla="*/ 205467 h 523125"/>
              <a:gd name="connsiteX12" fmla="*/ 273656 w 523125"/>
              <a:gd name="connsiteY12" fmla="*/ 117869 h 523125"/>
              <a:gd name="connsiteX13" fmla="*/ 381757 w 523125"/>
              <a:gd name="connsiteY13" fmla="*/ 13531 h 523125"/>
              <a:gd name="connsiteX14" fmla="*/ 405146 w 523125"/>
              <a:gd name="connsiteY14" fmla="*/ 14155 h 523125"/>
              <a:gd name="connsiteX15" fmla="*/ 530105 w 523125"/>
              <a:gd name="connsiteY15" fmla="*/ 143688 h 523125"/>
              <a:gd name="connsiteX16" fmla="*/ 529920 w 523125"/>
              <a:gd name="connsiteY16" fmla="*/ 167026 h 523125"/>
              <a:gd name="connsiteX17" fmla="*/ 156594 w 523125"/>
              <a:gd name="connsiteY17" fmla="*/ 481424 h 523125"/>
              <a:gd name="connsiteX18" fmla="*/ 142217 w 523125"/>
              <a:gd name="connsiteY18" fmla="*/ 487060 h 523125"/>
              <a:gd name="connsiteX19" fmla="*/ 127974 w 523125"/>
              <a:gd name="connsiteY19" fmla="*/ 480901 h 523125"/>
              <a:gd name="connsiteX20" fmla="*/ 53673 w 523125"/>
              <a:gd name="connsiteY20" fmla="*/ 403816 h 523125"/>
              <a:gd name="connsiteX21" fmla="*/ 54180 w 523125"/>
              <a:gd name="connsiteY21" fmla="*/ 375246 h 523125"/>
              <a:gd name="connsiteX22" fmla="*/ 88352 w 523125"/>
              <a:gd name="connsiteY22" fmla="*/ 410734 h 523125"/>
              <a:gd name="connsiteX23" fmla="*/ 105665 w 523125"/>
              <a:gd name="connsiteY23" fmla="*/ 411089 h 523125"/>
              <a:gd name="connsiteX24" fmla="*/ 105918 w 523125"/>
              <a:gd name="connsiteY24" fmla="*/ 393809 h 523125"/>
              <a:gd name="connsiteX25" fmla="*/ 71797 w 523125"/>
              <a:gd name="connsiteY25" fmla="*/ 358253 h 523125"/>
              <a:gd name="connsiteX26" fmla="*/ 80893 w 523125"/>
              <a:gd name="connsiteY26" fmla="*/ 349461 h 523125"/>
              <a:gd name="connsiteX27" fmla="*/ 115065 w 523125"/>
              <a:gd name="connsiteY27" fmla="*/ 384966 h 523125"/>
              <a:gd name="connsiteX28" fmla="*/ 132378 w 523125"/>
              <a:gd name="connsiteY28" fmla="*/ 385321 h 523125"/>
              <a:gd name="connsiteX29" fmla="*/ 132632 w 523125"/>
              <a:gd name="connsiteY29" fmla="*/ 368024 h 523125"/>
              <a:gd name="connsiteX30" fmla="*/ 98477 w 523125"/>
              <a:gd name="connsiteY30" fmla="*/ 332569 h 523125"/>
              <a:gd name="connsiteX31" fmla="*/ 107589 w 523125"/>
              <a:gd name="connsiteY31" fmla="*/ 323778 h 523125"/>
              <a:gd name="connsiteX32" fmla="*/ 141727 w 523125"/>
              <a:gd name="connsiteY32" fmla="*/ 359232 h 523125"/>
              <a:gd name="connsiteX33" fmla="*/ 159041 w 523125"/>
              <a:gd name="connsiteY33" fmla="*/ 359586 h 523125"/>
              <a:gd name="connsiteX34" fmla="*/ 159345 w 523125"/>
              <a:gd name="connsiteY34" fmla="*/ 342273 h 523125"/>
              <a:gd name="connsiteX35" fmla="*/ 125173 w 523125"/>
              <a:gd name="connsiteY35" fmla="*/ 306818 h 523125"/>
              <a:gd name="connsiteX36" fmla="*/ 134268 w 523125"/>
              <a:gd name="connsiteY36" fmla="*/ 298026 h 523125"/>
              <a:gd name="connsiteX37" fmla="*/ 168440 w 523125"/>
              <a:gd name="connsiteY37" fmla="*/ 333464 h 523125"/>
              <a:gd name="connsiteX38" fmla="*/ 185754 w 523125"/>
              <a:gd name="connsiteY38" fmla="*/ 333818 h 523125"/>
              <a:gd name="connsiteX39" fmla="*/ 189213 w 523125"/>
              <a:gd name="connsiteY39" fmla="*/ 327608 h 523125"/>
              <a:gd name="connsiteX40" fmla="*/ 125949 w 523125"/>
              <a:gd name="connsiteY40" fmla="*/ 260446 h 523125"/>
              <a:gd name="connsiteX41" fmla="*/ 4888 w 523125"/>
              <a:gd name="connsiteY41" fmla="*/ 377119 h 523125"/>
              <a:gd name="connsiteX42" fmla="*/ 4668 w 523125"/>
              <a:gd name="connsiteY42" fmla="*/ 400458 h 523125"/>
              <a:gd name="connsiteX43" fmla="*/ 129628 w 523125"/>
              <a:gd name="connsiteY43" fmla="*/ 530058 h 523125"/>
              <a:gd name="connsiteX44" fmla="*/ 152949 w 523125"/>
              <a:gd name="connsiteY44" fmla="*/ 530615 h 523125"/>
              <a:gd name="connsiteX45" fmla="*/ 272205 w 523125"/>
              <a:gd name="connsiteY45" fmla="*/ 415645 h 523125"/>
              <a:gd name="connsiteX46" fmla="*/ 249660 w 523125"/>
              <a:gd name="connsiteY46" fmla="*/ 391733 h 523125"/>
              <a:gd name="connsiteX47" fmla="*/ 156594 w 523125"/>
              <a:gd name="connsiteY47" fmla="*/ 481424 h 523125"/>
              <a:gd name="connsiteX48" fmla="*/ 374940 w 523125"/>
              <a:gd name="connsiteY48" fmla="*/ 162925 h 523125"/>
              <a:gd name="connsiteX49" fmla="*/ 375986 w 523125"/>
              <a:gd name="connsiteY49" fmla="*/ 104841 h 523125"/>
              <a:gd name="connsiteX50" fmla="*/ 434036 w 523125"/>
              <a:gd name="connsiteY50" fmla="*/ 105871 h 523125"/>
              <a:gd name="connsiteX51" fmla="*/ 432990 w 523125"/>
              <a:gd name="connsiteY51" fmla="*/ 163954 h 523125"/>
              <a:gd name="connsiteX52" fmla="*/ 374940 w 523125"/>
              <a:gd name="connsiteY52" fmla="*/ 162925 h 523125"/>
              <a:gd name="connsiteX53" fmla="*/ 392574 w 523125"/>
              <a:gd name="connsiteY53" fmla="*/ 145915 h 523125"/>
              <a:gd name="connsiteX54" fmla="*/ 415980 w 523125"/>
              <a:gd name="connsiteY54" fmla="*/ 146303 h 523125"/>
              <a:gd name="connsiteX55" fmla="*/ 416368 w 523125"/>
              <a:gd name="connsiteY55" fmla="*/ 122931 h 523125"/>
              <a:gd name="connsiteX56" fmla="*/ 392996 w 523125"/>
              <a:gd name="connsiteY56" fmla="*/ 122493 h 523125"/>
              <a:gd name="connsiteX57" fmla="*/ 392574 w 523125"/>
              <a:gd name="connsiteY57" fmla="*/ 145915 h 523125"/>
              <a:gd name="connsiteX58" fmla="*/ 458927 w 523125"/>
              <a:gd name="connsiteY58" fmla="*/ 356329 h 523125"/>
              <a:gd name="connsiteX59" fmla="*/ 351382 w 523125"/>
              <a:gd name="connsiteY59" fmla="*/ 457664 h 523125"/>
              <a:gd name="connsiteX60" fmla="*/ 111723 w 523125"/>
              <a:gd name="connsiteY60" fmla="*/ 203358 h 523125"/>
              <a:gd name="connsiteX61" fmla="*/ 219302 w 523125"/>
              <a:gd name="connsiteY61" fmla="*/ 102023 h 523125"/>
              <a:gd name="connsiteX62" fmla="*/ 458927 w 523125"/>
              <a:gd name="connsiteY62" fmla="*/ 356329 h 523125"/>
              <a:gd name="connsiteX63" fmla="*/ 237341 w 523125"/>
              <a:gd name="connsiteY63" fmla="*/ 172932 h 523125"/>
              <a:gd name="connsiteX64" fmla="*/ 234793 w 523125"/>
              <a:gd name="connsiteY64" fmla="*/ 166317 h 523125"/>
              <a:gd name="connsiteX65" fmla="*/ 223082 w 523125"/>
              <a:gd name="connsiteY65" fmla="*/ 153931 h 523125"/>
              <a:gd name="connsiteX66" fmla="*/ 210020 w 523125"/>
              <a:gd name="connsiteY66" fmla="*/ 153543 h 523125"/>
              <a:gd name="connsiteX67" fmla="*/ 203675 w 523125"/>
              <a:gd name="connsiteY67" fmla="*/ 159499 h 523125"/>
              <a:gd name="connsiteX68" fmla="*/ 203270 w 523125"/>
              <a:gd name="connsiteY68" fmla="*/ 172561 h 523125"/>
              <a:gd name="connsiteX69" fmla="*/ 214914 w 523125"/>
              <a:gd name="connsiteY69" fmla="*/ 185031 h 523125"/>
              <a:gd name="connsiteX70" fmla="*/ 221428 w 523125"/>
              <a:gd name="connsiteY70" fmla="*/ 187917 h 523125"/>
              <a:gd name="connsiteX71" fmla="*/ 234405 w 523125"/>
              <a:gd name="connsiteY71" fmla="*/ 179429 h 523125"/>
              <a:gd name="connsiteX72" fmla="*/ 237341 w 523125"/>
              <a:gd name="connsiteY72" fmla="*/ 172932 h 523125"/>
              <a:gd name="connsiteX73" fmla="*/ 403830 w 523125"/>
              <a:gd name="connsiteY73" fmla="*/ 359215 h 523125"/>
              <a:gd name="connsiteX74" fmla="*/ 404201 w 523125"/>
              <a:gd name="connsiteY74" fmla="*/ 346120 h 523125"/>
              <a:gd name="connsiteX75" fmla="*/ 269555 w 523125"/>
              <a:gd name="connsiteY75" fmla="*/ 203273 h 523125"/>
              <a:gd name="connsiteX76" fmla="*/ 263075 w 523125"/>
              <a:gd name="connsiteY76" fmla="*/ 200354 h 523125"/>
              <a:gd name="connsiteX77" fmla="*/ 256477 w 523125"/>
              <a:gd name="connsiteY77" fmla="*/ 202851 h 523125"/>
              <a:gd name="connsiteX78" fmla="*/ 250115 w 523125"/>
              <a:gd name="connsiteY78" fmla="*/ 208859 h 523125"/>
              <a:gd name="connsiteX79" fmla="*/ 249727 w 523125"/>
              <a:gd name="connsiteY79" fmla="*/ 221920 h 523125"/>
              <a:gd name="connsiteX80" fmla="*/ 384339 w 523125"/>
              <a:gd name="connsiteY80" fmla="*/ 364784 h 523125"/>
              <a:gd name="connsiteX81" fmla="*/ 390870 w 523125"/>
              <a:gd name="connsiteY81" fmla="*/ 367720 h 523125"/>
              <a:gd name="connsiteX82" fmla="*/ 397518 w 523125"/>
              <a:gd name="connsiteY82" fmla="*/ 365189 h 523125"/>
              <a:gd name="connsiteX83" fmla="*/ 403830 w 523125"/>
              <a:gd name="connsiteY83" fmla="*/ 359215 h 523125"/>
              <a:gd name="connsiteX84" fmla="*/ 100839 w 523125"/>
              <a:gd name="connsiteY84" fmla="*/ 191764 h 523125"/>
              <a:gd name="connsiteX85" fmla="*/ 208383 w 523125"/>
              <a:gd name="connsiteY85" fmla="*/ 90396 h 523125"/>
              <a:gd name="connsiteX86" fmla="*/ 180607 w 523125"/>
              <a:gd name="connsiteY86" fmla="*/ 60933 h 523125"/>
              <a:gd name="connsiteX87" fmla="*/ 73080 w 523125"/>
              <a:gd name="connsiteY87" fmla="*/ 162318 h 523125"/>
              <a:gd name="connsiteX88" fmla="*/ 100839 w 523125"/>
              <a:gd name="connsiteY88" fmla="*/ 191764 h 523125"/>
              <a:gd name="connsiteX89" fmla="*/ 25138 w 523125"/>
              <a:gd name="connsiteY89" fmla="*/ 111389 h 523125"/>
              <a:gd name="connsiteX90" fmla="*/ 16413 w 523125"/>
              <a:gd name="connsiteY90" fmla="*/ 88489 h 523125"/>
              <a:gd name="connsiteX91" fmla="*/ 26471 w 523125"/>
              <a:gd name="connsiteY91" fmla="*/ 66181 h 523125"/>
              <a:gd name="connsiteX92" fmla="*/ 87423 w 523125"/>
              <a:gd name="connsiteY92" fmla="*/ 8755 h 523125"/>
              <a:gd name="connsiteX93" fmla="*/ 132632 w 523125"/>
              <a:gd name="connsiteY93" fmla="*/ 10054 h 523125"/>
              <a:gd name="connsiteX94" fmla="*/ 170415 w 523125"/>
              <a:gd name="connsiteY94" fmla="*/ 50133 h 523125"/>
              <a:gd name="connsiteX95" fmla="*/ 62870 w 523125"/>
              <a:gd name="connsiteY95" fmla="*/ 151467 h 523125"/>
              <a:gd name="connsiteX96" fmla="*/ 25138 w 523125"/>
              <a:gd name="connsiteY96" fmla="*/ 111389 h 523125"/>
              <a:gd name="connsiteX97" fmla="*/ 44325 w 523125"/>
              <a:gd name="connsiteY97" fmla="*/ 89333 h 523125"/>
              <a:gd name="connsiteX98" fmla="*/ 64068 w 523125"/>
              <a:gd name="connsiteY98" fmla="*/ 110326 h 523125"/>
              <a:gd name="connsiteX99" fmla="*/ 129257 w 523125"/>
              <a:gd name="connsiteY99" fmla="*/ 48901 h 523125"/>
              <a:gd name="connsiteX100" fmla="*/ 109462 w 523125"/>
              <a:gd name="connsiteY100" fmla="*/ 27942 h 523125"/>
              <a:gd name="connsiteX101" fmla="*/ 44325 w 523125"/>
              <a:gd name="connsiteY101" fmla="*/ 89333 h 523125"/>
              <a:gd name="connsiteX102" fmla="*/ 513500 w 523125"/>
              <a:gd name="connsiteY102" fmla="*/ 501100 h 523125"/>
              <a:gd name="connsiteX103" fmla="*/ 509248 w 523125"/>
              <a:gd name="connsiteY103" fmla="*/ 517469 h 523125"/>
              <a:gd name="connsiteX104" fmla="*/ 492643 w 523125"/>
              <a:gd name="connsiteY104" fmla="*/ 520743 h 523125"/>
              <a:gd name="connsiteX105" fmla="*/ 365000 w 523125"/>
              <a:gd name="connsiteY105" fmla="*/ 472041 h 523125"/>
              <a:gd name="connsiteX106" fmla="*/ 472427 w 523125"/>
              <a:gd name="connsiteY106" fmla="*/ 370673 h 523125"/>
              <a:gd name="connsiteX107" fmla="*/ 513500 w 523125"/>
              <a:gd name="connsiteY107" fmla="*/ 501100 h 523125"/>
              <a:gd name="connsiteX108" fmla="*/ 479396 w 523125"/>
              <a:gd name="connsiteY108" fmla="*/ 457309 h 523125"/>
              <a:gd name="connsiteX109" fmla="*/ 463247 w 523125"/>
              <a:gd name="connsiteY109" fmla="*/ 406026 h 523125"/>
              <a:gd name="connsiteX110" fmla="*/ 400792 w 523125"/>
              <a:gd name="connsiteY110" fmla="*/ 464937 h 523125"/>
              <a:gd name="connsiteX111" fmla="*/ 451046 w 523125"/>
              <a:gd name="connsiteY111" fmla="*/ 484107 h 523125"/>
              <a:gd name="connsiteX112" fmla="*/ 479396 w 523125"/>
              <a:gd name="connsiteY112" fmla="*/ 457309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523125" h="523125">
                <a:moveTo>
                  <a:pt x="529920" y="167026"/>
                </a:moveTo>
                <a:lnTo>
                  <a:pt x="419962" y="273068"/>
                </a:lnTo>
                <a:lnTo>
                  <a:pt x="397400" y="249139"/>
                </a:lnTo>
                <a:lnTo>
                  <a:pt x="480628" y="168882"/>
                </a:lnTo>
                <a:cubicBezTo>
                  <a:pt x="488660" y="161119"/>
                  <a:pt x="488897" y="148311"/>
                  <a:pt x="481134" y="140262"/>
                </a:cubicBezTo>
                <a:lnTo>
                  <a:pt x="406817" y="63211"/>
                </a:lnTo>
                <a:cubicBezTo>
                  <a:pt x="403070" y="59329"/>
                  <a:pt x="397991" y="57119"/>
                  <a:pt x="392608" y="57034"/>
                </a:cubicBezTo>
                <a:cubicBezTo>
                  <a:pt x="387242" y="56916"/>
                  <a:pt x="382078" y="58958"/>
                  <a:pt x="378197" y="62688"/>
                </a:cubicBezTo>
                <a:lnTo>
                  <a:pt x="312603" y="125918"/>
                </a:lnTo>
                <a:lnTo>
                  <a:pt x="369557" y="184896"/>
                </a:lnTo>
                <a:cubicBezTo>
                  <a:pt x="374231" y="189773"/>
                  <a:pt x="373843" y="197806"/>
                  <a:pt x="368966" y="202548"/>
                </a:cubicBezTo>
                <a:cubicBezTo>
                  <a:pt x="365540" y="205821"/>
                  <a:pt x="360528" y="206851"/>
                  <a:pt x="356276" y="205467"/>
                </a:cubicBezTo>
                <a:lnTo>
                  <a:pt x="273656" y="117869"/>
                </a:lnTo>
                <a:lnTo>
                  <a:pt x="381757" y="13531"/>
                </a:lnTo>
                <a:cubicBezTo>
                  <a:pt x="388322" y="7270"/>
                  <a:pt x="398852" y="7624"/>
                  <a:pt x="405146" y="14155"/>
                </a:cubicBezTo>
                <a:lnTo>
                  <a:pt x="530105" y="143688"/>
                </a:lnTo>
                <a:cubicBezTo>
                  <a:pt x="536400" y="150218"/>
                  <a:pt x="536400" y="160731"/>
                  <a:pt x="529920" y="167026"/>
                </a:cubicBezTo>
                <a:close/>
                <a:moveTo>
                  <a:pt x="156594" y="481424"/>
                </a:moveTo>
                <a:cubicBezTo>
                  <a:pt x="152763" y="485136"/>
                  <a:pt x="147566" y="487178"/>
                  <a:pt x="142217" y="487060"/>
                </a:cubicBezTo>
                <a:cubicBezTo>
                  <a:pt x="136833" y="486959"/>
                  <a:pt x="131720" y="484748"/>
                  <a:pt x="127974" y="480901"/>
                </a:cubicBezTo>
                <a:lnTo>
                  <a:pt x="53673" y="403816"/>
                </a:lnTo>
                <a:cubicBezTo>
                  <a:pt x="45928" y="395766"/>
                  <a:pt x="46130" y="383076"/>
                  <a:pt x="54180" y="375246"/>
                </a:cubicBezTo>
                <a:lnTo>
                  <a:pt x="88352" y="410734"/>
                </a:lnTo>
                <a:cubicBezTo>
                  <a:pt x="93060" y="415611"/>
                  <a:pt x="100788" y="415746"/>
                  <a:pt x="105665" y="411089"/>
                </a:cubicBezTo>
                <a:cubicBezTo>
                  <a:pt x="110542" y="406414"/>
                  <a:pt x="110643" y="398703"/>
                  <a:pt x="105918" y="393809"/>
                </a:cubicBezTo>
                <a:lnTo>
                  <a:pt x="71797" y="358253"/>
                </a:lnTo>
                <a:lnTo>
                  <a:pt x="80893" y="349461"/>
                </a:lnTo>
                <a:lnTo>
                  <a:pt x="115065" y="384966"/>
                </a:lnTo>
                <a:cubicBezTo>
                  <a:pt x="119739" y="389809"/>
                  <a:pt x="127468" y="389978"/>
                  <a:pt x="132378" y="385321"/>
                </a:cubicBezTo>
                <a:cubicBezTo>
                  <a:pt x="137238" y="380613"/>
                  <a:pt x="137357" y="372934"/>
                  <a:pt x="132632" y="368024"/>
                </a:cubicBezTo>
                <a:lnTo>
                  <a:pt x="98477" y="332569"/>
                </a:lnTo>
                <a:lnTo>
                  <a:pt x="107589" y="323778"/>
                </a:lnTo>
                <a:lnTo>
                  <a:pt x="141727" y="359232"/>
                </a:lnTo>
                <a:cubicBezTo>
                  <a:pt x="146435" y="364075"/>
                  <a:pt x="154198" y="364244"/>
                  <a:pt x="159041" y="359586"/>
                </a:cubicBezTo>
                <a:cubicBezTo>
                  <a:pt x="163952" y="354878"/>
                  <a:pt x="164036" y="347183"/>
                  <a:pt x="159345" y="342273"/>
                </a:cubicBezTo>
                <a:lnTo>
                  <a:pt x="125173" y="306818"/>
                </a:lnTo>
                <a:lnTo>
                  <a:pt x="134268" y="298026"/>
                </a:lnTo>
                <a:lnTo>
                  <a:pt x="168440" y="333464"/>
                </a:lnTo>
                <a:cubicBezTo>
                  <a:pt x="173132" y="338374"/>
                  <a:pt x="180860" y="338526"/>
                  <a:pt x="185754" y="333818"/>
                </a:cubicBezTo>
                <a:cubicBezTo>
                  <a:pt x="187560" y="332080"/>
                  <a:pt x="188741" y="329869"/>
                  <a:pt x="189213" y="327608"/>
                </a:cubicBezTo>
                <a:lnTo>
                  <a:pt x="125949" y="260446"/>
                </a:lnTo>
                <a:lnTo>
                  <a:pt x="4888" y="377119"/>
                </a:lnTo>
                <a:cubicBezTo>
                  <a:pt x="-1592" y="383414"/>
                  <a:pt x="-1592" y="393961"/>
                  <a:pt x="4668" y="400458"/>
                </a:cubicBezTo>
                <a:lnTo>
                  <a:pt x="129628" y="530058"/>
                </a:lnTo>
                <a:cubicBezTo>
                  <a:pt x="135905" y="536571"/>
                  <a:pt x="146469" y="536943"/>
                  <a:pt x="152949" y="530615"/>
                </a:cubicBezTo>
                <a:lnTo>
                  <a:pt x="272205" y="415645"/>
                </a:lnTo>
                <a:lnTo>
                  <a:pt x="249660" y="391733"/>
                </a:lnTo>
                <a:lnTo>
                  <a:pt x="156594" y="481424"/>
                </a:lnTo>
                <a:close/>
                <a:moveTo>
                  <a:pt x="374940" y="162925"/>
                </a:moveTo>
                <a:cubicBezTo>
                  <a:pt x="359178" y="146641"/>
                  <a:pt x="359651" y="120552"/>
                  <a:pt x="375986" y="104841"/>
                </a:cubicBezTo>
                <a:cubicBezTo>
                  <a:pt x="392237" y="89097"/>
                  <a:pt x="418308" y="89569"/>
                  <a:pt x="434036" y="105871"/>
                </a:cubicBezTo>
                <a:cubicBezTo>
                  <a:pt x="449780" y="122189"/>
                  <a:pt x="449240" y="148278"/>
                  <a:pt x="432990" y="163954"/>
                </a:cubicBezTo>
                <a:cubicBezTo>
                  <a:pt x="416739" y="179699"/>
                  <a:pt x="390667" y="179226"/>
                  <a:pt x="374940" y="162925"/>
                </a:cubicBezTo>
                <a:close/>
                <a:moveTo>
                  <a:pt x="392574" y="145915"/>
                </a:moveTo>
                <a:cubicBezTo>
                  <a:pt x="398919" y="152429"/>
                  <a:pt x="409382" y="152614"/>
                  <a:pt x="415980" y="146303"/>
                </a:cubicBezTo>
                <a:cubicBezTo>
                  <a:pt x="422510" y="139975"/>
                  <a:pt x="422713" y="129479"/>
                  <a:pt x="416368" y="122931"/>
                </a:cubicBezTo>
                <a:cubicBezTo>
                  <a:pt x="410040" y="116384"/>
                  <a:pt x="399543" y="116164"/>
                  <a:pt x="392996" y="122493"/>
                </a:cubicBezTo>
                <a:cubicBezTo>
                  <a:pt x="386448" y="128821"/>
                  <a:pt x="386246" y="139317"/>
                  <a:pt x="392574" y="145915"/>
                </a:cubicBezTo>
                <a:close/>
                <a:moveTo>
                  <a:pt x="458927" y="356329"/>
                </a:moveTo>
                <a:lnTo>
                  <a:pt x="351382" y="457664"/>
                </a:lnTo>
                <a:lnTo>
                  <a:pt x="111723" y="203358"/>
                </a:lnTo>
                <a:lnTo>
                  <a:pt x="219302" y="102023"/>
                </a:lnTo>
                <a:lnTo>
                  <a:pt x="458927" y="356329"/>
                </a:lnTo>
                <a:close/>
                <a:moveTo>
                  <a:pt x="237341" y="172932"/>
                </a:moveTo>
                <a:cubicBezTo>
                  <a:pt x="237392" y="170502"/>
                  <a:pt x="236514" y="168106"/>
                  <a:pt x="234793" y="166317"/>
                </a:cubicBezTo>
                <a:lnTo>
                  <a:pt x="223082" y="153931"/>
                </a:lnTo>
                <a:cubicBezTo>
                  <a:pt x="219605" y="150235"/>
                  <a:pt x="213750" y="150049"/>
                  <a:pt x="210020" y="153543"/>
                </a:cubicBezTo>
                <a:lnTo>
                  <a:pt x="203675" y="159499"/>
                </a:lnTo>
                <a:cubicBezTo>
                  <a:pt x="199946" y="162976"/>
                  <a:pt x="199794" y="168882"/>
                  <a:pt x="203270" y="172561"/>
                </a:cubicBezTo>
                <a:lnTo>
                  <a:pt x="214914" y="185031"/>
                </a:lnTo>
                <a:cubicBezTo>
                  <a:pt x="216652" y="186820"/>
                  <a:pt x="218947" y="187900"/>
                  <a:pt x="221428" y="187917"/>
                </a:cubicBezTo>
                <a:cubicBezTo>
                  <a:pt x="223875" y="188018"/>
                  <a:pt x="234405" y="179429"/>
                  <a:pt x="234405" y="179429"/>
                </a:cubicBezTo>
                <a:cubicBezTo>
                  <a:pt x="236193" y="177724"/>
                  <a:pt x="237240" y="175396"/>
                  <a:pt x="237341" y="172932"/>
                </a:cubicBezTo>
                <a:close/>
                <a:moveTo>
                  <a:pt x="403830" y="359215"/>
                </a:moveTo>
                <a:cubicBezTo>
                  <a:pt x="407576" y="355705"/>
                  <a:pt x="407728" y="349849"/>
                  <a:pt x="404201" y="346120"/>
                </a:cubicBezTo>
                <a:lnTo>
                  <a:pt x="269555" y="203273"/>
                </a:lnTo>
                <a:cubicBezTo>
                  <a:pt x="267868" y="201451"/>
                  <a:pt x="265573" y="200404"/>
                  <a:pt x="263075" y="200354"/>
                </a:cubicBezTo>
                <a:cubicBezTo>
                  <a:pt x="260662" y="200269"/>
                  <a:pt x="258249" y="201198"/>
                  <a:pt x="256477" y="202851"/>
                </a:cubicBezTo>
                <a:lnTo>
                  <a:pt x="250115" y="208859"/>
                </a:lnTo>
                <a:cubicBezTo>
                  <a:pt x="246386" y="212352"/>
                  <a:pt x="246217" y="218191"/>
                  <a:pt x="249727" y="221920"/>
                </a:cubicBezTo>
                <a:lnTo>
                  <a:pt x="384339" y="364784"/>
                </a:lnTo>
                <a:cubicBezTo>
                  <a:pt x="386094" y="366590"/>
                  <a:pt x="388372" y="367653"/>
                  <a:pt x="390870" y="367720"/>
                </a:cubicBezTo>
                <a:cubicBezTo>
                  <a:pt x="393333" y="367804"/>
                  <a:pt x="395713" y="366876"/>
                  <a:pt x="397518" y="365189"/>
                </a:cubicBezTo>
                <a:lnTo>
                  <a:pt x="403830" y="359215"/>
                </a:lnTo>
                <a:close/>
                <a:moveTo>
                  <a:pt x="100839" y="191764"/>
                </a:moveTo>
                <a:lnTo>
                  <a:pt x="208383" y="90396"/>
                </a:lnTo>
                <a:lnTo>
                  <a:pt x="180607" y="60933"/>
                </a:lnTo>
                <a:lnTo>
                  <a:pt x="73080" y="162318"/>
                </a:lnTo>
                <a:lnTo>
                  <a:pt x="100839" y="191764"/>
                </a:lnTo>
                <a:close/>
                <a:moveTo>
                  <a:pt x="25138" y="111389"/>
                </a:moveTo>
                <a:cubicBezTo>
                  <a:pt x="19282" y="105179"/>
                  <a:pt x="16177" y="96994"/>
                  <a:pt x="16413" y="88489"/>
                </a:cubicBezTo>
                <a:cubicBezTo>
                  <a:pt x="16683" y="80001"/>
                  <a:pt x="20278" y="72003"/>
                  <a:pt x="26471" y="66181"/>
                </a:cubicBezTo>
                <a:lnTo>
                  <a:pt x="87423" y="8755"/>
                </a:lnTo>
                <a:cubicBezTo>
                  <a:pt x="100248" y="-3429"/>
                  <a:pt x="120498" y="-2804"/>
                  <a:pt x="132632" y="10054"/>
                </a:cubicBezTo>
                <a:lnTo>
                  <a:pt x="170415" y="50133"/>
                </a:lnTo>
                <a:lnTo>
                  <a:pt x="62870" y="151467"/>
                </a:lnTo>
                <a:lnTo>
                  <a:pt x="25138" y="111389"/>
                </a:lnTo>
                <a:close/>
                <a:moveTo>
                  <a:pt x="44325" y="89333"/>
                </a:moveTo>
                <a:lnTo>
                  <a:pt x="64068" y="110326"/>
                </a:lnTo>
                <a:lnTo>
                  <a:pt x="129257" y="48901"/>
                </a:lnTo>
                <a:lnTo>
                  <a:pt x="109462" y="27942"/>
                </a:lnTo>
                <a:lnTo>
                  <a:pt x="44325" y="89333"/>
                </a:lnTo>
                <a:close/>
                <a:moveTo>
                  <a:pt x="513500" y="501100"/>
                </a:moveTo>
                <a:cubicBezTo>
                  <a:pt x="515340" y="506922"/>
                  <a:pt x="513669" y="513284"/>
                  <a:pt x="509248" y="517469"/>
                </a:cubicBezTo>
                <a:cubicBezTo>
                  <a:pt x="504793" y="521671"/>
                  <a:pt x="498347" y="522920"/>
                  <a:pt x="492643" y="520743"/>
                </a:cubicBezTo>
                <a:lnTo>
                  <a:pt x="365000" y="472041"/>
                </a:lnTo>
                <a:lnTo>
                  <a:pt x="472427" y="370673"/>
                </a:lnTo>
                <a:lnTo>
                  <a:pt x="513500" y="501100"/>
                </a:lnTo>
                <a:close/>
                <a:moveTo>
                  <a:pt x="479396" y="457309"/>
                </a:moveTo>
                <a:lnTo>
                  <a:pt x="463247" y="406026"/>
                </a:lnTo>
                <a:lnTo>
                  <a:pt x="400792" y="464937"/>
                </a:lnTo>
                <a:lnTo>
                  <a:pt x="451046" y="484107"/>
                </a:lnTo>
                <a:lnTo>
                  <a:pt x="479396" y="457309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127216" y="4347494"/>
            <a:ext cx="5964959" cy="1451140"/>
          </a:xfrm>
          <a:prstGeom prst="rect">
            <a:avLst/>
          </a:prstGeom>
          <a:noFill/>
        </p:spPr>
        <p:txBody>
          <a:bodyPr wrap="none" lIns="0" tIns="0" rIns="0" bIns="0" rtlCol="0" anchor="ctr">
            <a:normAutofit fontScale="97500"/>
          </a:bodyPr>
          <a:lstStyle/>
          <a:p>
            <a:pPr marL="342900" indent="-342900" algn="l">
              <a:lnSpc>
                <a:spcPct val="125000"/>
              </a:lnSpc>
              <a:spcAft>
                <a:spcPts val="500"/>
              </a:spcAft>
              <a:buFont typeface="+mj-ea"/>
              <a:buAutoNum type="circleNumDbPlain"/>
            </a:pPr>
            <a:r>
              <a:rPr lang="zh-CN" altLang="en-US" dirty="0"/>
              <a:t>协助</a:t>
            </a:r>
            <a:r>
              <a:rPr lang="en-US" altLang="zh-CN" dirty="0"/>
              <a:t>SRTP</a:t>
            </a:r>
            <a:r>
              <a:rPr lang="zh-CN" altLang="en-US" dirty="0"/>
              <a:t>学弟完成基于</a:t>
            </a:r>
            <a:r>
              <a:rPr lang="en-US" altLang="zh-CN" dirty="0" err="1"/>
              <a:t>ebpf</a:t>
            </a:r>
            <a:r>
              <a:rPr lang="zh-CN" altLang="en-US" dirty="0"/>
              <a:t>的</a:t>
            </a:r>
            <a:r>
              <a:rPr lang="en-US" altLang="zh-CN" dirty="0"/>
              <a:t>sketch</a:t>
            </a:r>
            <a:r>
              <a:rPr lang="zh-CN" altLang="en-US" dirty="0"/>
              <a:t>测量</a:t>
            </a:r>
            <a:endParaRPr lang="en-US" altLang="zh-CN" dirty="0"/>
          </a:p>
          <a:p>
            <a:pPr marL="342900" indent="-342900" algn="l">
              <a:lnSpc>
                <a:spcPct val="125000"/>
              </a:lnSpc>
              <a:spcAft>
                <a:spcPts val="500"/>
              </a:spcAft>
              <a:buFont typeface="+mj-ea"/>
              <a:buAutoNum type="circleNumDbPlain"/>
            </a:pPr>
            <a:r>
              <a:rPr lang="zh-CN" altLang="en-US" dirty="0"/>
              <a:t>协助孙溪配置环境</a:t>
            </a:r>
            <a:endParaRPr lang="en-US" altLang="zh-CN" dirty="0"/>
          </a:p>
          <a:p>
            <a:pPr marL="342900" indent="-342900" algn="l">
              <a:lnSpc>
                <a:spcPct val="125000"/>
              </a:lnSpc>
              <a:spcAft>
                <a:spcPts val="500"/>
              </a:spcAft>
              <a:buFont typeface="+mj-ea"/>
              <a:buAutoNum type="circleNumDbPlain"/>
            </a:pPr>
            <a:r>
              <a:rPr lang="zh-CN" altLang="en-US" dirty="0"/>
              <a:t>完善毕设</a:t>
            </a:r>
            <a:endParaRPr lang="en-US" altLang="zh-CN" dirty="0"/>
          </a:p>
        </p:txBody>
      </p:sp>
      <p:sp>
        <p:nvSpPr>
          <p:cNvPr id="23" name="文本框 22"/>
          <p:cNvSpPr txBox="1"/>
          <p:nvPr/>
        </p:nvSpPr>
        <p:spPr>
          <a:xfrm>
            <a:off x="1127220" y="183892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 anchor="ctr">
            <a:normAutofit fontScale="97500"/>
          </a:bodyPr>
          <a:lstStyle/>
          <a:p>
            <a:pPr marL="342900" indent="-342900" algn="l">
              <a:lnSpc>
                <a:spcPct val="125000"/>
              </a:lnSpc>
              <a:spcAft>
                <a:spcPts val="500"/>
              </a:spcAft>
              <a:buFont typeface="+mj-ea"/>
              <a:buAutoNum type="circleNumDbPlain"/>
            </a:pPr>
            <a:r>
              <a:rPr lang="zh-CN" altLang="en-US" dirty="0"/>
              <a:t>服务器机器有些问题需要解决（</a:t>
            </a:r>
            <a:r>
              <a:rPr lang="en-US" altLang="zh-CN" dirty="0" err="1"/>
              <a:t>pktgen</a:t>
            </a:r>
            <a:r>
              <a:rPr lang="zh-CN" altLang="en-US" dirty="0"/>
              <a:t>能发包但接收端收不到包）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3654"/>
            <a:ext cx="12192001" cy="6852000"/>
          </a:xfrm>
          <a:prstGeom prst="rect">
            <a:avLst/>
          </a:prstGeom>
        </p:spPr>
      </p:pic>
      <p:sp>
        <p:nvSpPr>
          <p:cNvPr id="2" name="日期占位符 2"/>
          <p:cNvSpPr txBox="1"/>
          <p:nvPr/>
        </p:nvSpPr>
        <p:spPr>
          <a:xfrm>
            <a:off x="311779" y="6517525"/>
            <a:ext cx="2743200" cy="34047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Aft>
                <a:spcPts val="100"/>
              </a:spcAft>
            </a:pPr>
            <a:fld id="{87A43631-42BC-4255-9B30-786C9543311F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3" name="灯片编号占位符 4"/>
          <p:cNvSpPr txBox="1"/>
          <p:nvPr/>
        </p:nvSpPr>
        <p:spPr>
          <a:xfrm>
            <a:off x="9137021" y="6516239"/>
            <a:ext cx="2743200" cy="341761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Aft>
                <a:spcPts val="100"/>
              </a:spcAft>
            </a:pPr>
            <a:fld id="{1AAC388E-FA9E-4A2C-95EA-1F6B3A07935A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5" name="任意多边形: 形状 4"/>
          <p:cNvSpPr/>
          <p:nvPr/>
        </p:nvSpPr>
        <p:spPr>
          <a:xfrm>
            <a:off x="0" y="2820188"/>
            <a:ext cx="12192000" cy="4037813"/>
          </a:xfrm>
          <a:custGeom>
            <a:avLst/>
            <a:gdLst>
              <a:gd name="connsiteX0" fmla="*/ 0 w 12192000"/>
              <a:gd name="connsiteY0" fmla="*/ 0 h 4037813"/>
              <a:gd name="connsiteX1" fmla="*/ 106773 w 12192000"/>
              <a:gd name="connsiteY1" fmla="*/ 36445 h 4037813"/>
              <a:gd name="connsiteX2" fmla="*/ 6096001 w 12192000"/>
              <a:gd name="connsiteY2" fmla="*/ 883678 h 4037813"/>
              <a:gd name="connsiteX3" fmla="*/ 12085229 w 12192000"/>
              <a:gd name="connsiteY3" fmla="*/ 36445 h 4037813"/>
              <a:gd name="connsiteX4" fmla="*/ 12192000 w 12192000"/>
              <a:gd name="connsiteY4" fmla="*/ 1 h 4037813"/>
              <a:gd name="connsiteX5" fmla="*/ 12192000 w 12192000"/>
              <a:gd name="connsiteY5" fmla="*/ 4037813 h 4037813"/>
              <a:gd name="connsiteX6" fmla="*/ 0 w 12192000"/>
              <a:gd name="connsiteY6" fmla="*/ 4037813 h 40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37813">
                <a:moveTo>
                  <a:pt x="0" y="0"/>
                </a:moveTo>
                <a:lnTo>
                  <a:pt x="106773" y="36445"/>
                </a:lnTo>
                <a:cubicBezTo>
                  <a:pt x="1734353" y="565729"/>
                  <a:pt x="3820949" y="883678"/>
                  <a:pt x="6096001" y="883678"/>
                </a:cubicBezTo>
                <a:cubicBezTo>
                  <a:pt x="8371054" y="883678"/>
                  <a:pt x="10457649" y="565729"/>
                  <a:pt x="12085229" y="36445"/>
                </a:cubicBezTo>
                <a:lnTo>
                  <a:pt x="12192000" y="1"/>
                </a:lnTo>
                <a:lnTo>
                  <a:pt x="12192000" y="4037813"/>
                </a:lnTo>
                <a:lnTo>
                  <a:pt x="0" y="4037813"/>
                </a:lnTo>
                <a:close/>
              </a:path>
            </a:pathLst>
          </a:cu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75" name="标题 86"/>
          <p:cNvSpPr txBox="1"/>
          <p:nvPr/>
        </p:nvSpPr>
        <p:spPr>
          <a:xfrm>
            <a:off x="1940390" y="4735174"/>
            <a:ext cx="8782150" cy="110817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800" dirty="0">
                <a:ea typeface="汉鼎繁颜体" panose="02010609000101010101" pitchFamily="49" charset="-122"/>
              </a:rPr>
              <a:t>下一代云网智能与安全研究团队</a:t>
            </a:r>
          </a:p>
        </p:txBody>
      </p:sp>
      <p:grpSp>
        <p:nvGrpSpPr>
          <p:cNvPr id="76" name="Group 74"/>
          <p:cNvGrpSpPr>
            <a:grpSpLocks noChangeAspect="1"/>
          </p:cNvGrpSpPr>
          <p:nvPr/>
        </p:nvGrpSpPr>
        <p:grpSpPr bwMode="auto">
          <a:xfrm>
            <a:off x="5159308" y="4066426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7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KSO_WPP_MARK_KEY" val="07f4acbc-a968-4528-93f3-35ce80f943bf"/>
  <p:tag name="COMMONDATA" val="eyJoZGlkIjoiMTM3MzZkMWE2ZWY4OGUyZjA4NTM3NzQ4ZmJkYmY3NzAifQ=="/>
</p:tagLst>
</file>

<file path=ppt/theme/theme1.xml><?xml version="1.0" encoding="utf-8"?>
<a:theme xmlns:a="http://schemas.openxmlformats.org/drawingml/2006/main" name="Office 主题​​">
  <a:themeElements>
    <a:clrScheme name="浙江大学母版色彩">
      <a:dk1>
        <a:srgbClr val="3F3F3F"/>
      </a:dk1>
      <a:lt1>
        <a:srgbClr val="FFFFFF"/>
      </a:lt1>
      <a:dk2>
        <a:srgbClr val="003F88"/>
      </a:dk2>
      <a:lt2>
        <a:srgbClr val="D8D8D8"/>
      </a:lt2>
      <a:accent1>
        <a:srgbClr val="FFD54F"/>
      </a:accent1>
      <a:accent2>
        <a:srgbClr val="006EB6"/>
      </a:accent2>
      <a:accent3>
        <a:srgbClr val="B01F24"/>
      </a:accent3>
      <a:accent4>
        <a:srgbClr val="616161"/>
      </a:accent4>
      <a:accent5>
        <a:srgbClr val="7F7F7F"/>
      </a:accent5>
      <a:accent6>
        <a:srgbClr val="ACACAC"/>
      </a:accent6>
      <a:hlink>
        <a:srgbClr val="1F1F1F"/>
      </a:hlink>
      <a:folHlink>
        <a:srgbClr val="BFBFBF"/>
      </a:folHlink>
    </a:clrScheme>
    <a:fontScheme name="hnguc2yk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ctr">
        <a:normAutofit/>
      </a:bodyPr>
      <a:lstStyle>
        <a:defPPr algn="l">
          <a:lnSpc>
            <a:spcPct val="125000"/>
          </a:lnSpc>
          <a:spcAft>
            <a:spcPts val="500"/>
          </a:spcAft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608</Words>
  <Application>Microsoft Office PowerPoint</Application>
  <PresentationFormat>宽屏</PresentationFormat>
  <Paragraphs>99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2" baseType="lpstr">
      <vt:lpstr>等线</vt:lpstr>
      <vt:lpstr>方正粗雅宋简体</vt:lpstr>
      <vt:lpstr>方正准雅宋简体</vt:lpstr>
      <vt:lpstr>仿宋</vt:lpstr>
      <vt:lpstr>华文新魏</vt:lpstr>
      <vt:lpstr>微软雅黑</vt:lpstr>
      <vt:lpstr>微软雅黑</vt:lpstr>
      <vt:lpstr>Arial</vt:lpstr>
      <vt:lpstr>Calibri</vt:lpstr>
      <vt:lpstr>Century Gothic</vt:lpstr>
      <vt:lpstr>Segoe UI</vt:lpstr>
      <vt:lpstr>Segoe UI Light</vt:lpstr>
      <vt:lpstr>Wingdings</vt:lpstr>
      <vt:lpstr>Office 主题​​</vt:lpstr>
      <vt:lpstr>1_OfficePLUS</vt:lpstr>
      <vt:lpstr>PowerPoint 演示文稿</vt:lpstr>
      <vt:lpstr>PowerPoint 演示文稿</vt:lpstr>
      <vt:lpstr>01 本周研究任务完成情况</vt:lpstr>
      <vt:lpstr>01 本周研究任务完成情况</vt:lpstr>
      <vt:lpstr>01 本周研究任务完成情况</vt:lpstr>
      <vt:lpstr>存在的问题与想法、下周计划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Lynn Fu</dc:creator>
  <cp:lastModifiedBy>zhang wenbin</cp:lastModifiedBy>
  <cp:revision>100</cp:revision>
  <dcterms:created xsi:type="dcterms:W3CDTF">2019-04-08T08:24:00Z</dcterms:created>
  <dcterms:modified xsi:type="dcterms:W3CDTF">2023-04-20T12:31:07Z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2019-04-13T09:12:31.5970499Z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c1efdefd-7163-4249-a0d1-35a0735e084a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C2C96C9D29EB4AAEAF9826A165408D81</vt:lpwstr>
  </property>
  <property fmtid="{D5CDD505-2E9C-101B-9397-08002B2CF9AE}" pid="12" name="KSOProductBuildVer">
    <vt:lpwstr>2052-11.1.0.13703</vt:lpwstr>
  </property>
</Properties>
</file>